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0" r:id="rId3"/>
    <p:sldId id="271" r:id="rId4"/>
    <p:sldId id="256" r:id="rId5"/>
    <p:sldId id="272" r:id="rId6"/>
    <p:sldId id="257" r:id="rId7"/>
    <p:sldId id="266" r:id="rId8"/>
    <p:sldId id="259" r:id="rId9"/>
    <p:sldId id="261" r:id="rId10"/>
    <p:sldId id="268" r:id="rId11"/>
    <p:sldId id="262" r:id="rId12"/>
    <p:sldId id="267" r:id="rId13"/>
    <p:sldId id="264" r:id="rId14"/>
    <p:sldId id="265" r:id="rId15"/>
    <p:sldId id="269"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2929"/>
    <a:srgbClr val="CCCC00"/>
    <a:srgbClr val="FF9900"/>
    <a:srgbClr val="FFCC00"/>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8" autoAdjust="0"/>
    <p:restoredTop sz="94689" autoAdjust="0"/>
  </p:normalViewPr>
  <p:slideViewPr>
    <p:cSldViewPr>
      <p:cViewPr varScale="1">
        <p:scale>
          <a:sx n="59" d="100"/>
          <a:sy n="59" d="100"/>
        </p:scale>
        <p:origin x="-96"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E20DD59-6CF5-4E5E-8FD3-BD40C19F9B59}" type="slidenum">
              <a:rPr lang="en-US"/>
              <a:pPr/>
              <a:t>‹#›</a:t>
            </a:fld>
            <a:endParaRPr lang="en-US"/>
          </a:p>
        </p:txBody>
      </p:sp>
    </p:spTree>
  </p:cSld>
  <p:clrMapOvr>
    <a:masterClrMapping/>
  </p:clrMapOvr>
  <p:transition spd="med">
    <p:check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A2C0690-06C5-45FB-85CC-7DE2C9AE9D8C}" type="slidenum">
              <a:rPr lang="en-US"/>
              <a:pPr/>
              <a:t>‹#›</a:t>
            </a:fld>
            <a:endParaRPr lang="en-US"/>
          </a:p>
        </p:txBody>
      </p:sp>
    </p:spTree>
  </p:cSld>
  <p:clrMapOvr>
    <a:masterClrMapping/>
  </p:clrMapOvr>
  <p:transition spd="med">
    <p:check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C69E390-204E-4722-A404-6FC0FB6CE504}" type="slidenum">
              <a:rPr lang="en-US"/>
              <a:pPr/>
              <a:t>‹#›</a:t>
            </a:fld>
            <a:endParaRPr lang="en-US"/>
          </a:p>
        </p:txBody>
      </p:sp>
    </p:spTree>
  </p:cSld>
  <p:clrMapOvr>
    <a:masterClrMapping/>
  </p:clrMapOvr>
  <p:transition spd="med">
    <p:checke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C912549-E93E-45C7-9D94-7D5064DCCA5D}"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8E83445-75A1-4EB1-9C91-821B3DFBFF7E}"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9C77D9A-57B5-4A81-BE2C-F5D6BF709959}"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B1532B4-D4CF-45DF-8BF0-3BA26F18DAEF}"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20AFE792-B95F-438C-A19D-01948CE75522}"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10EA75B-F23E-436B-A6EA-E4023783D291}"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0F2B227-9C25-48D3-8238-0AABD120C07E}"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A5D46B0-D883-4262-80B5-6945295A4CA3}"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6E7304-6888-475F-B60E-1827693D0E4E}" type="slidenum">
              <a:rPr lang="en-US"/>
              <a:pPr/>
              <a:t>‹#›</a:t>
            </a:fld>
            <a:endParaRPr lang="en-US"/>
          </a:p>
        </p:txBody>
      </p:sp>
    </p:spTree>
  </p:cSld>
  <p:clrMapOvr>
    <a:masterClrMapping/>
  </p:clrMapOvr>
  <p:transition spd="med">
    <p:checke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2621207-AC6C-4D7A-8CCC-1D0F0D1070F4}"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0B8E378-4F6A-41B0-AF11-D5112D786D47}"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AU">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A7A4D9-6790-44F4-969C-1AD37BBD7132}" type="slidenum">
              <a:rPr lang="en-AU">
                <a:solidFill>
                  <a:srgbClr val="000000"/>
                </a:solidFill>
              </a:rPr>
              <a:pPr>
                <a:defRPr/>
              </a:pPr>
              <a:t>‹#›</a:t>
            </a:fld>
            <a:endParaRPr lang="en-AU">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9148062-BA54-4C9A-9565-B2538FD9B05E}" type="slidenum">
              <a:rPr lang="en-US"/>
              <a:pPr/>
              <a:t>‹#›</a:t>
            </a:fld>
            <a:endParaRPr lang="en-US"/>
          </a:p>
        </p:txBody>
      </p:sp>
    </p:spTree>
  </p:cSld>
  <p:clrMapOvr>
    <a:masterClrMapping/>
  </p:clrMapOvr>
  <p:transition spd="med">
    <p:check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CCFD55B-FA1C-45D3-832D-5D34A53C4020}" type="slidenum">
              <a:rPr lang="en-US"/>
              <a:pPr/>
              <a:t>‹#›</a:t>
            </a:fld>
            <a:endParaRPr lang="en-US"/>
          </a:p>
        </p:txBody>
      </p:sp>
    </p:spTree>
  </p:cSld>
  <p:clrMapOvr>
    <a:masterClrMapping/>
  </p:clrMapOvr>
  <p:transition spd="med">
    <p:check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BB66595-54BE-41BE-9362-5ECEF16C563E}" type="slidenum">
              <a:rPr lang="en-US"/>
              <a:pPr/>
              <a:t>‹#›</a:t>
            </a:fld>
            <a:endParaRPr lang="en-US"/>
          </a:p>
        </p:txBody>
      </p:sp>
    </p:spTree>
  </p:cSld>
  <p:clrMapOvr>
    <a:masterClrMapping/>
  </p:clrMapOvr>
  <p:transition spd="med">
    <p:check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0EC0E4F-3D8A-43A3-AAFE-EA8DE68405D9}" type="slidenum">
              <a:rPr lang="en-US"/>
              <a:pPr/>
              <a:t>‹#›</a:t>
            </a:fld>
            <a:endParaRPr lang="en-US"/>
          </a:p>
        </p:txBody>
      </p:sp>
    </p:spTree>
  </p:cSld>
  <p:clrMapOvr>
    <a:masterClrMapping/>
  </p:clrMapOvr>
  <p:transition spd="med">
    <p:check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0DFFEF8-C897-4178-9344-C131E0A55641}" type="slidenum">
              <a:rPr lang="en-US"/>
              <a:pPr/>
              <a:t>‹#›</a:t>
            </a:fld>
            <a:endParaRPr lang="en-US"/>
          </a:p>
        </p:txBody>
      </p:sp>
    </p:spTree>
  </p:cSld>
  <p:clrMapOvr>
    <a:masterClrMapping/>
  </p:clrMapOvr>
  <p:transition spd="med">
    <p:check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6ACBD5D-52A6-4086-89DD-0725D1EBC3BD}" type="slidenum">
              <a:rPr lang="en-US"/>
              <a:pPr/>
              <a:t>‹#›</a:t>
            </a:fld>
            <a:endParaRPr lang="en-US"/>
          </a:p>
        </p:txBody>
      </p:sp>
    </p:spTree>
  </p:cSld>
  <p:clrMapOvr>
    <a:masterClrMapping/>
  </p:clrMapOvr>
  <p:transition spd="med">
    <p:check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A5079C9-9A50-4579-9144-5BE356293917}" type="slidenum">
              <a:rPr lang="en-US"/>
              <a:pPr/>
              <a:t>‹#›</a:t>
            </a:fld>
            <a:endParaRPr lang="en-US"/>
          </a:p>
        </p:txBody>
      </p:sp>
    </p:spTree>
  </p:cSld>
  <p:clrMapOvr>
    <a:masterClrMapping/>
  </p:clrMapOvr>
  <p:transition spd="med">
    <p:check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8599447-A236-4CF1-81EF-E1FE9FEC965E}" type="slidenum">
              <a:rPr lang="en-US"/>
              <a:pPr/>
              <a:t>‹#›</a:t>
            </a:fld>
            <a:endParaRPr lang="en-US"/>
          </a:p>
        </p:txBody>
      </p:sp>
      <p:pic>
        <p:nvPicPr>
          <p:cNvPr id="1031" name="Picture 7"/>
          <p:cNvPicPr>
            <a:picLocks noChangeAspect="1" noChangeArrowheads="1"/>
          </p:cNvPicPr>
          <p:nvPr/>
        </p:nvPicPr>
        <p:blipFill>
          <a:blip r:embed="rId13" cstate="print"/>
          <a:srcRect/>
          <a:stretch>
            <a:fillRect/>
          </a:stretch>
        </p:blipFill>
        <p:spPr bwMode="auto">
          <a:xfrm>
            <a:off x="8345488" y="46038"/>
            <a:ext cx="798512" cy="1079500"/>
          </a:xfrm>
          <a:prstGeom prst="rect">
            <a:avLst/>
          </a:prstGeom>
          <a:noFill/>
          <a:ln w="9525">
            <a:noFill/>
            <a:miter lim="800000"/>
            <a:headEnd/>
            <a:tailEnd/>
          </a:ln>
          <a:effectLst/>
        </p:spPr>
      </p:pic>
      <p:sp>
        <p:nvSpPr>
          <p:cNvPr id="1033" name="Rectangle 9"/>
          <p:cNvSpPr>
            <a:spLocks noChangeArrowheads="1"/>
          </p:cNvSpPr>
          <p:nvPr/>
        </p:nvSpPr>
        <p:spPr bwMode="auto">
          <a:xfrm rot="16200000">
            <a:off x="-40481" y="6593682"/>
            <a:ext cx="454025" cy="274637"/>
          </a:xfrm>
          <a:prstGeom prst="rect">
            <a:avLst/>
          </a:prstGeom>
          <a:noFill/>
          <a:ln w="9525">
            <a:noFill/>
            <a:miter lim="800000"/>
            <a:headEnd/>
            <a:tailEnd/>
          </a:ln>
          <a:effectLst/>
        </p:spPr>
        <p:txBody>
          <a:bodyPr wrap="none">
            <a:spAutoFit/>
          </a:bodyPr>
          <a:lstStyle/>
          <a:p>
            <a:pPr>
              <a:spcBef>
                <a:spcPct val="50000"/>
              </a:spcBef>
            </a:pPr>
            <a:r>
              <a:rPr lang="en-GB" sz="1200">
                <a:solidFill>
                  <a:srgbClr val="292929"/>
                </a:solidFill>
                <a:latin typeface="Times New Roman" pitchFamily="18" charset="0"/>
              </a:rPr>
              <a:t>JBA</a:t>
            </a:r>
            <a:endParaRPr lang="en-US" sz="1200">
              <a:solidFill>
                <a:srgbClr val="292929"/>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checker/>
  </p:transition>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stw background powerpoint"/>
          <p:cNvPicPr>
            <a:picLocks noChangeAspect="1" noChangeArrowheads="1"/>
          </p:cNvPicPr>
          <p:nvPr userDrawn="1"/>
        </p:nvPicPr>
        <p:blipFill>
          <a:blip r:embed="rId13" cstate="print"/>
          <a:srcRect/>
          <a:stretch>
            <a:fillRect/>
          </a:stretch>
        </p:blipFill>
        <p:spPr bwMode="auto">
          <a:xfrm>
            <a:off x="0" y="1588"/>
            <a:ext cx="9144000" cy="6854825"/>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AU">
              <a:solidFill>
                <a:srgbClr val="000000"/>
              </a:solidFill>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AU">
              <a:solidFill>
                <a:srgbClr val="000000"/>
              </a:solidFill>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15097D4-1AA1-42A2-8A2A-82E0995A2D4C}" type="slidenum">
              <a:rPr lang="en-AU">
                <a:solidFill>
                  <a:srgbClr val="000000"/>
                </a:solidFill>
                <a:cs typeface="+mn-cs"/>
              </a:rPr>
              <a:pPr>
                <a:defRPr/>
              </a:pPr>
              <a:t>‹#›</a:t>
            </a:fld>
            <a:endParaRPr lang="en-AU">
              <a:solidFill>
                <a:srgbClr val="000000"/>
              </a:solidFill>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63300"/>
        </a:solidFill>
        <a:effectLst/>
      </p:bgPr>
    </p:bg>
    <p:spTree>
      <p:nvGrpSpPr>
        <p:cNvPr id="1" name=""/>
        <p:cNvGrpSpPr/>
        <p:nvPr/>
      </p:nvGrpSpPr>
      <p:grpSpPr>
        <a:xfrm>
          <a:off x="0" y="0"/>
          <a:ext cx="0" cy="0"/>
          <a:chOff x="0" y="0"/>
          <a:chExt cx="0" cy="0"/>
        </a:xfrm>
      </p:grpSpPr>
      <p:sp>
        <p:nvSpPr>
          <p:cNvPr id="70660" name="Rectangle 4"/>
          <p:cNvSpPr>
            <a:spLocks noChangeArrowheads="1"/>
          </p:cNvSpPr>
          <p:nvPr/>
        </p:nvSpPr>
        <p:spPr bwMode="auto">
          <a:xfrm>
            <a:off x="1428750" y="500063"/>
            <a:ext cx="7429500" cy="4786312"/>
          </a:xfrm>
          <a:prstGeom prst="rect">
            <a:avLst/>
          </a:prstGeom>
          <a:noFill/>
          <a:ln w="9525">
            <a:noFill/>
            <a:miter lim="800000"/>
            <a:headEnd/>
            <a:tailEnd/>
          </a:ln>
          <a:effectLst/>
        </p:spPr>
        <p:txBody>
          <a:bodyPr anchor="ctr"/>
          <a:lstStyle/>
          <a:p>
            <a:pPr>
              <a:defRPr/>
            </a:pPr>
            <a:r>
              <a:rPr lang="en-AU" sz="5400" b="1" dirty="0">
                <a:solidFill>
                  <a:srgbClr val="000000"/>
                </a:solidFill>
                <a:effectLst>
                  <a:outerShdw blurRad="38100" dist="38100" dir="2700000" algn="tl">
                    <a:srgbClr val="000000"/>
                  </a:outerShdw>
                </a:effectLst>
                <a:latin typeface="Times New Roman" pitchFamily="18" charset="0"/>
                <a:cs typeface="+mn-cs"/>
              </a:rPr>
              <a:t> </a:t>
            </a:r>
            <a:r>
              <a:rPr lang="en-AU" sz="5400" b="1" dirty="0" smtClean="0">
                <a:solidFill>
                  <a:srgbClr val="000000"/>
                </a:solidFill>
                <a:effectLst>
                  <a:outerShdw blurRad="38100" dist="38100" dir="2700000" algn="tl">
                    <a:srgbClr val="000000"/>
                  </a:outerShdw>
                </a:effectLst>
                <a:latin typeface="Times New Roman" pitchFamily="18" charset="0"/>
                <a:cs typeface="+mn-cs"/>
              </a:rPr>
              <a:t> LESSON </a:t>
            </a:r>
            <a:r>
              <a:rPr lang="en-AU" sz="5400" b="1" dirty="0">
                <a:solidFill>
                  <a:srgbClr val="000000"/>
                </a:solidFill>
                <a:effectLst>
                  <a:outerShdw blurRad="38100" dist="38100" dir="2700000" algn="tl">
                    <a:srgbClr val="000000"/>
                  </a:outerShdw>
                </a:effectLst>
                <a:latin typeface="Times New Roman" pitchFamily="18" charset="0"/>
                <a:cs typeface="+mn-cs"/>
              </a:rPr>
              <a:t>	 		  	    </a:t>
            </a:r>
            <a:endParaRPr lang="en-AU" sz="5400" b="1" dirty="0" smtClean="0">
              <a:solidFill>
                <a:srgbClr val="000000"/>
              </a:solidFill>
              <a:effectLst>
                <a:outerShdw blurRad="38100" dist="38100" dir="2700000" algn="tl">
                  <a:srgbClr val="000000"/>
                </a:outerShdw>
              </a:effectLst>
              <a:latin typeface="Times New Roman" pitchFamily="18" charset="0"/>
              <a:cs typeface="+mn-cs"/>
            </a:endParaRPr>
          </a:p>
          <a:p>
            <a:pPr>
              <a:defRPr/>
            </a:pPr>
            <a:r>
              <a:rPr lang="en-AU" sz="5400" b="1" dirty="0" smtClean="0">
                <a:solidFill>
                  <a:srgbClr val="000000"/>
                </a:solidFill>
                <a:effectLst>
                  <a:outerShdw blurRad="38100" dist="38100" dir="2700000" algn="tl">
                    <a:srgbClr val="000000"/>
                  </a:outerShdw>
                </a:effectLst>
                <a:latin typeface="Times New Roman" pitchFamily="18" charset="0"/>
                <a:cs typeface="+mn-cs"/>
              </a:rPr>
              <a:t> </a:t>
            </a:r>
            <a:r>
              <a:rPr lang="en-AU" sz="5400" b="1" dirty="0" smtClean="0">
                <a:solidFill>
                  <a:srgbClr val="000000"/>
                </a:solidFill>
                <a:effectLst>
                  <a:outerShdw blurRad="38100" dist="38100" dir="2700000" algn="tl">
                    <a:srgbClr val="000000"/>
                  </a:outerShdw>
                </a:effectLst>
                <a:latin typeface="Times New Roman" pitchFamily="18" charset="0"/>
                <a:cs typeface="+mn-cs"/>
              </a:rPr>
              <a:t>              FROM</a:t>
            </a:r>
            <a:endParaRPr lang="en-AU" sz="5400" b="1" dirty="0">
              <a:solidFill>
                <a:srgbClr val="000000"/>
              </a:solidFill>
              <a:effectLst>
                <a:outerShdw blurRad="38100" dist="38100" dir="2700000" algn="tl">
                  <a:srgbClr val="000000"/>
                </a:outerShdw>
              </a:effectLst>
              <a:latin typeface="Times New Roman" pitchFamily="18" charset="0"/>
              <a:cs typeface="+mn-cs"/>
            </a:endParaRPr>
          </a:p>
          <a:p>
            <a:pPr>
              <a:defRPr/>
            </a:pPr>
            <a:r>
              <a:rPr lang="en-AU" sz="4800" b="1" i="1" dirty="0">
                <a:solidFill>
                  <a:srgbClr val="000000"/>
                </a:solidFill>
                <a:effectLst>
                  <a:outerShdw blurRad="38100" dist="38100" dir="2700000" algn="tl">
                    <a:srgbClr val="000000"/>
                  </a:outerShdw>
                </a:effectLst>
                <a:latin typeface="Times New Roman" pitchFamily="18" charset="0"/>
                <a:cs typeface="+mn-cs"/>
              </a:rPr>
              <a:t>     </a:t>
            </a:r>
            <a:r>
              <a:rPr lang="en-AU" sz="6600" b="1" i="1" dirty="0" smtClean="0">
                <a:solidFill>
                  <a:srgbClr val="000000"/>
                </a:solidFill>
                <a:effectLst>
                  <a:outerShdw blurRad="38100" dist="38100" dir="2700000" algn="tl">
                    <a:srgbClr val="000000"/>
                  </a:outerShdw>
                </a:effectLst>
                <a:latin typeface="Times New Roman" pitchFamily="18" charset="0"/>
                <a:cs typeface="+mn-cs"/>
              </a:rPr>
              <a:t>An Amazing Man</a:t>
            </a:r>
            <a:endParaRPr lang="en-AU" sz="4800" b="1" i="1" dirty="0">
              <a:solidFill>
                <a:srgbClr val="000000"/>
              </a:solidFill>
              <a:effectLst>
                <a:outerShdw blurRad="38100" dist="38100" dir="2700000" algn="tl">
                  <a:srgbClr val="000000"/>
                </a:outerShdw>
              </a:effectLst>
              <a:latin typeface="Times New Roman" pitchFamily="18" charset="0"/>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250825" y="1638300"/>
            <a:ext cx="8424863" cy="4527550"/>
          </a:xfrm>
          <a:prstGeom prst="rect">
            <a:avLst/>
          </a:prstGeom>
          <a:noFill/>
          <a:ln w="28575">
            <a:solidFill>
              <a:srgbClr val="FF9900"/>
            </a:solidFill>
            <a:miter lim="800000"/>
            <a:headEnd/>
            <a:tailEnd/>
          </a:ln>
          <a:effectLst/>
        </p:spPr>
        <p:txBody>
          <a:bodyPr>
            <a:spAutoFit/>
          </a:bodyPr>
          <a:lstStyle/>
          <a:p>
            <a:pPr marL="342900" indent="-342900" algn="just">
              <a:spcBef>
                <a:spcPct val="25000"/>
              </a:spcBef>
              <a:spcAft>
                <a:spcPct val="25000"/>
              </a:spcAft>
              <a:buFontTx/>
              <a:buAutoNum type="arabicPeriod" startAt="8"/>
            </a:pPr>
            <a:r>
              <a:rPr lang="en-US" sz="3200" b="1" dirty="0">
                <a:solidFill>
                  <a:schemeClr val="bg1"/>
                </a:solidFill>
              </a:rPr>
              <a:t>He does not socialize with the high society crowd. His past time after he gets home is to make himself some pop corn and watch Television.</a:t>
            </a:r>
          </a:p>
          <a:p>
            <a:pPr marL="800100" lvl="1" indent="-342900" algn="just">
              <a:spcBef>
                <a:spcPct val="25000"/>
              </a:spcBef>
              <a:spcAft>
                <a:spcPct val="25000"/>
              </a:spcAft>
            </a:pPr>
            <a:r>
              <a:rPr lang="en-US" sz="2600" dirty="0">
                <a:solidFill>
                  <a:schemeClr val="bg1"/>
                </a:solidFill>
              </a:rPr>
              <a:t>	</a:t>
            </a:r>
            <a:r>
              <a:rPr lang="en-US" sz="2600" b="1" dirty="0">
                <a:solidFill>
                  <a:schemeClr val="bg1"/>
                </a:solidFill>
              </a:rPr>
              <a:t>Don't try to show off, just be yourself and do what you enjoy doing</a:t>
            </a:r>
          </a:p>
          <a:p>
            <a:pPr marL="342900" indent="-342900" algn="just">
              <a:lnSpc>
                <a:spcPct val="125000"/>
              </a:lnSpc>
              <a:spcBef>
                <a:spcPct val="25000"/>
              </a:spcBef>
              <a:spcAft>
                <a:spcPct val="25000"/>
              </a:spcAft>
              <a:buFontTx/>
              <a:buAutoNum type="arabicPeriod" startAt="8"/>
            </a:pPr>
            <a:r>
              <a:rPr lang="en-US" sz="3200" b="1" dirty="0">
                <a:solidFill>
                  <a:schemeClr val="bg1"/>
                </a:solidFill>
              </a:rPr>
              <a:t>Warren Buffet does not carry a cell phone, nor has a computer on  his desk.</a:t>
            </a:r>
          </a:p>
        </p:txBody>
      </p:sp>
      <p:pic>
        <p:nvPicPr>
          <p:cNvPr id="38917" name="Picture 5"/>
          <p:cNvPicPr>
            <a:picLocks noChangeAspect="1" noChangeArrowheads="1"/>
          </p:cNvPicPr>
          <p:nvPr/>
        </p:nvPicPr>
        <p:blipFill>
          <a:blip r:embed="rId2" cstate="print"/>
          <a:srcRect/>
          <a:stretch>
            <a:fillRect/>
          </a:stretch>
        </p:blipFill>
        <p:spPr bwMode="auto">
          <a:xfrm>
            <a:off x="-36513" y="-26988"/>
            <a:ext cx="1368426" cy="1346201"/>
          </a:xfrm>
          <a:prstGeom prst="rect">
            <a:avLst/>
          </a:prstGeom>
          <a:noFill/>
          <a:ln w="9525">
            <a:noFill/>
            <a:miter lim="800000"/>
            <a:headEnd/>
            <a:tailEnd/>
          </a:ln>
          <a:effectLst/>
        </p:spPr>
      </p:pic>
      <p:grpSp>
        <p:nvGrpSpPr>
          <p:cNvPr id="38918" name="Group 6"/>
          <p:cNvGrpSpPr>
            <a:grpSpLocks/>
          </p:cNvGrpSpPr>
          <p:nvPr/>
        </p:nvGrpSpPr>
        <p:grpSpPr bwMode="auto">
          <a:xfrm>
            <a:off x="107950" y="188913"/>
            <a:ext cx="1008063" cy="936625"/>
            <a:chOff x="1202" y="3430"/>
            <a:chExt cx="453" cy="454"/>
          </a:xfrm>
        </p:grpSpPr>
        <p:sp>
          <p:nvSpPr>
            <p:cNvPr id="38919" name="Oval 7"/>
            <p:cNvSpPr>
              <a:spLocks noChangeArrowheads="1"/>
            </p:cNvSpPr>
            <p:nvPr/>
          </p:nvSpPr>
          <p:spPr bwMode="auto">
            <a:xfrm>
              <a:off x="1202" y="3430"/>
              <a:ext cx="453" cy="454"/>
            </a:xfrm>
            <a:prstGeom prst="ellipse">
              <a:avLst/>
            </a:prstGeom>
            <a:noFill/>
            <a:ln w="76200">
              <a:solidFill>
                <a:srgbClr val="FF0000"/>
              </a:solidFill>
              <a:round/>
              <a:headEnd/>
              <a:tailEnd/>
            </a:ln>
            <a:effectLst/>
          </p:spPr>
          <p:txBody>
            <a:bodyPr wrap="none" anchor="ctr"/>
            <a:lstStyle/>
            <a:p>
              <a:endParaRPr lang="en-US"/>
            </a:p>
          </p:txBody>
        </p:sp>
        <p:sp>
          <p:nvSpPr>
            <p:cNvPr id="38920" name="Line 8"/>
            <p:cNvSpPr>
              <a:spLocks noChangeShapeType="1"/>
            </p:cNvSpPr>
            <p:nvPr/>
          </p:nvSpPr>
          <p:spPr bwMode="auto">
            <a:xfrm>
              <a:off x="1247" y="3499"/>
              <a:ext cx="366" cy="294"/>
            </a:xfrm>
            <a:prstGeom prst="line">
              <a:avLst/>
            </a:prstGeom>
            <a:noFill/>
            <a:ln w="76200">
              <a:solidFill>
                <a:srgbClr val="FF0000"/>
              </a:solidFill>
              <a:round/>
              <a:headEnd/>
              <a:tailEnd/>
            </a:ln>
            <a:effectLst/>
          </p:spPr>
          <p:txBody>
            <a:bodyPr/>
            <a:lstStyle/>
            <a:p>
              <a:endParaRPr lang="en-US"/>
            </a:p>
          </p:txBody>
        </p:sp>
      </p:gr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914">
                                            <p:bg/>
                                          </p:spTgt>
                                        </p:tgtEl>
                                        <p:attrNameLst>
                                          <p:attrName>style.visibility</p:attrName>
                                        </p:attrNameLst>
                                      </p:cBhvr>
                                      <p:to>
                                        <p:strVal val="visible"/>
                                      </p:to>
                                    </p:set>
                                    <p:anim calcmode="lin" valueType="num">
                                      <p:cBhvr additive="base">
                                        <p:cTn id="7" dur="500" fill="hold"/>
                                        <p:tgtEl>
                                          <p:spTgt spid="3891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8914">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8914">
                                            <p:txEl>
                                              <p:pRg st="0" end="0"/>
                                            </p:txEl>
                                          </p:spTgt>
                                        </p:tgtEl>
                                        <p:attrNameLst>
                                          <p:attrName>style.visibility</p:attrName>
                                        </p:attrNameLst>
                                      </p:cBhvr>
                                      <p:to>
                                        <p:strVal val="visible"/>
                                      </p:to>
                                    </p:set>
                                    <p:anim calcmode="lin" valueType="num">
                                      <p:cBhvr additive="base">
                                        <p:cTn id="13" dur="500" fill="hold"/>
                                        <p:tgtEl>
                                          <p:spTgt spid="3891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8914">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8914">
                                            <p:txEl>
                                              <p:pRg st="1" end="1"/>
                                            </p:txEl>
                                          </p:spTgt>
                                        </p:tgtEl>
                                        <p:attrNameLst>
                                          <p:attrName>style.visibility</p:attrName>
                                        </p:attrNameLst>
                                      </p:cBhvr>
                                      <p:to>
                                        <p:strVal val="visible"/>
                                      </p:to>
                                    </p:set>
                                    <p:anim calcmode="lin" valueType="num">
                                      <p:cBhvr additive="base">
                                        <p:cTn id="17" dur="500" fill="hold"/>
                                        <p:tgtEl>
                                          <p:spTgt spid="3891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89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8914">
                                            <p:txEl>
                                              <p:pRg st="2" end="2"/>
                                            </p:txEl>
                                          </p:spTgt>
                                        </p:tgtEl>
                                        <p:attrNameLst>
                                          <p:attrName>style.visibility</p:attrName>
                                        </p:attrNameLst>
                                      </p:cBhvr>
                                      <p:to>
                                        <p:strVal val="visible"/>
                                      </p:to>
                                    </p:set>
                                    <p:anim calcmode="lin" valueType="num">
                                      <p:cBhvr additive="base">
                                        <p:cTn id="23" dur="500" fill="hold"/>
                                        <p:tgtEl>
                                          <p:spTgt spid="38914">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891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228600" y="1600200"/>
            <a:ext cx="8577263" cy="5016758"/>
          </a:xfrm>
          <a:prstGeom prst="rect">
            <a:avLst/>
          </a:prstGeom>
          <a:noFill/>
          <a:ln w="28575">
            <a:solidFill>
              <a:srgbClr val="FF9900"/>
            </a:solidFill>
            <a:miter lim="800000"/>
            <a:headEnd/>
            <a:tailEnd/>
          </a:ln>
          <a:effectLst/>
        </p:spPr>
        <p:txBody>
          <a:bodyPr wrap="square">
            <a:spAutoFit/>
          </a:bodyPr>
          <a:lstStyle/>
          <a:p>
            <a:pPr marL="342900" indent="-342900" algn="just">
              <a:lnSpc>
                <a:spcPct val="125000"/>
              </a:lnSpc>
              <a:spcBef>
                <a:spcPct val="25000"/>
              </a:spcBef>
              <a:spcAft>
                <a:spcPct val="25000"/>
              </a:spcAft>
              <a:buFontTx/>
              <a:buAutoNum type="arabicPeriod" startAt="9"/>
            </a:pPr>
            <a:r>
              <a:rPr lang="en-US" sz="3200" b="1" dirty="0">
                <a:solidFill>
                  <a:schemeClr val="bg1"/>
                </a:solidFill>
              </a:rPr>
              <a:t>Bill Gates, the world's richest man met him for the first time only 5 years ago. Bill Gates did not think he had anything in common with Warren Buffet. So he had scheduled his meeting only for half hour. But when Gates met him, the meeting lasted for ten hours and Bill Gates became a devotee of Warren Buffet.</a:t>
            </a:r>
          </a:p>
        </p:txBody>
      </p:sp>
      <p:pic>
        <p:nvPicPr>
          <p:cNvPr id="44035" name="Picture 3"/>
          <p:cNvPicPr>
            <a:picLocks noChangeAspect="1" noChangeArrowheads="1"/>
          </p:cNvPicPr>
          <p:nvPr/>
        </p:nvPicPr>
        <p:blipFill>
          <a:blip r:embed="rId2" cstate="print"/>
          <a:srcRect/>
          <a:stretch>
            <a:fillRect/>
          </a:stretch>
        </p:blipFill>
        <p:spPr bwMode="auto">
          <a:xfrm>
            <a:off x="3581400" y="0"/>
            <a:ext cx="2133600" cy="1600200"/>
          </a:xfrm>
          <a:prstGeom prst="rect">
            <a:avLst/>
          </a:prstGeom>
          <a:noFill/>
          <a:ln w="9525">
            <a:noFill/>
            <a:miter lim="800000"/>
            <a:headEnd/>
            <a:tailEnd/>
          </a:ln>
          <a:effectLst/>
        </p:spPr>
      </p:pic>
    </p:spTree>
  </p:cSld>
  <p:clrMapOvr>
    <a:masterClrMapping/>
  </p:clrMapOvr>
  <p:transition spd="med">
    <p:check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Text Box 4"/>
          <p:cNvSpPr txBox="1">
            <a:spLocks noChangeArrowheads="1"/>
          </p:cNvSpPr>
          <p:nvPr/>
        </p:nvSpPr>
        <p:spPr bwMode="auto">
          <a:xfrm>
            <a:off x="179388" y="1163638"/>
            <a:ext cx="8785225" cy="5539978"/>
          </a:xfrm>
          <a:prstGeom prst="rect">
            <a:avLst/>
          </a:prstGeom>
          <a:noFill/>
          <a:ln w="28575">
            <a:solidFill>
              <a:srgbClr val="FF9900"/>
            </a:solidFill>
            <a:miter lim="800000"/>
            <a:headEnd/>
            <a:tailEnd/>
          </a:ln>
          <a:effectLst/>
        </p:spPr>
        <p:txBody>
          <a:bodyPr>
            <a:spAutoFit/>
          </a:bodyPr>
          <a:lstStyle/>
          <a:p>
            <a:pPr algn="ctr">
              <a:lnSpc>
                <a:spcPct val="125000"/>
              </a:lnSpc>
              <a:spcBef>
                <a:spcPct val="25000"/>
              </a:spcBef>
              <a:spcAft>
                <a:spcPct val="25000"/>
              </a:spcAft>
            </a:pPr>
            <a:r>
              <a:rPr lang="en-US" sz="3200" b="1" dirty="0" smtClean="0">
                <a:solidFill>
                  <a:schemeClr val="bg1"/>
                </a:solidFill>
              </a:rPr>
              <a:t>Warren Buffet’s </a:t>
            </a:r>
            <a:r>
              <a:rPr lang="en-US" sz="3200" b="1" dirty="0" smtClean="0">
                <a:solidFill>
                  <a:schemeClr val="bg1"/>
                </a:solidFill>
              </a:rPr>
              <a:t>advice </a:t>
            </a:r>
            <a:r>
              <a:rPr lang="en-US" sz="3200" b="1" dirty="0">
                <a:solidFill>
                  <a:schemeClr val="bg1"/>
                </a:solidFill>
              </a:rPr>
              <a:t>to young people: </a:t>
            </a:r>
          </a:p>
          <a:p>
            <a:pPr algn="ctr">
              <a:lnSpc>
                <a:spcPct val="125000"/>
              </a:lnSpc>
              <a:spcBef>
                <a:spcPct val="25000"/>
              </a:spcBef>
              <a:spcAft>
                <a:spcPct val="25000"/>
              </a:spcAft>
            </a:pPr>
            <a:r>
              <a:rPr lang="en-US" sz="3200" b="1" dirty="0">
                <a:solidFill>
                  <a:schemeClr val="bg1"/>
                </a:solidFill>
              </a:rPr>
              <a:t>"Stay away from credit cards &amp; bank loans and invest in yourself and </a:t>
            </a:r>
            <a:r>
              <a:rPr lang="en-US" sz="3200" b="1" dirty="0" smtClean="0">
                <a:solidFill>
                  <a:schemeClr val="bg1"/>
                </a:solidFill>
              </a:rPr>
              <a:t>remember:</a:t>
            </a:r>
          </a:p>
          <a:p>
            <a:pPr marL="514350" indent="-514350" algn="just">
              <a:lnSpc>
                <a:spcPct val="125000"/>
              </a:lnSpc>
              <a:spcBef>
                <a:spcPct val="25000"/>
              </a:spcBef>
              <a:spcAft>
                <a:spcPct val="25000"/>
              </a:spcAft>
              <a:buFont typeface="+mj-lt"/>
              <a:buAutoNum type="arabicPeriod"/>
            </a:pPr>
            <a:r>
              <a:rPr lang="en-US" sz="2800" b="1" dirty="0" smtClean="0">
                <a:solidFill>
                  <a:schemeClr val="bg1"/>
                </a:solidFill>
              </a:rPr>
              <a:t>Money </a:t>
            </a:r>
            <a:r>
              <a:rPr lang="en-US" sz="2800" b="1" dirty="0">
                <a:solidFill>
                  <a:schemeClr val="bg1"/>
                </a:solidFill>
              </a:rPr>
              <a:t>doesn't create man but it is the man who created money. </a:t>
            </a:r>
            <a:endParaRPr lang="en-US" sz="2800" b="1" dirty="0" smtClean="0">
              <a:solidFill>
                <a:schemeClr val="bg1"/>
              </a:solidFill>
            </a:endParaRPr>
          </a:p>
          <a:p>
            <a:pPr marL="514350" indent="-514350" algn="just">
              <a:lnSpc>
                <a:spcPct val="125000"/>
              </a:lnSpc>
              <a:spcBef>
                <a:spcPct val="25000"/>
              </a:spcBef>
              <a:spcAft>
                <a:spcPct val="25000"/>
              </a:spcAft>
              <a:buFont typeface="+mj-lt"/>
              <a:buAutoNum type="arabicPeriod"/>
            </a:pPr>
            <a:r>
              <a:rPr lang="en-US" sz="2800" b="1" dirty="0" smtClean="0">
                <a:solidFill>
                  <a:schemeClr val="bg1"/>
                </a:solidFill>
              </a:rPr>
              <a:t>Live </a:t>
            </a:r>
            <a:r>
              <a:rPr lang="en-US" sz="2800" b="1" dirty="0">
                <a:solidFill>
                  <a:schemeClr val="bg1"/>
                </a:solidFill>
              </a:rPr>
              <a:t>your life as simply as possible. </a:t>
            </a:r>
            <a:endParaRPr lang="en-US" sz="2800" b="1" dirty="0" smtClean="0">
              <a:solidFill>
                <a:schemeClr val="bg1"/>
              </a:solidFill>
            </a:endParaRPr>
          </a:p>
          <a:p>
            <a:pPr marL="514350" indent="-514350" algn="just">
              <a:lnSpc>
                <a:spcPct val="125000"/>
              </a:lnSpc>
              <a:spcBef>
                <a:spcPct val="25000"/>
              </a:spcBef>
              <a:spcAft>
                <a:spcPct val="25000"/>
              </a:spcAft>
              <a:buFont typeface="+mj-lt"/>
              <a:buAutoNum type="arabicPeriod"/>
            </a:pPr>
            <a:r>
              <a:rPr lang="en-US" sz="2800" b="1" dirty="0" smtClean="0">
                <a:solidFill>
                  <a:schemeClr val="bg1"/>
                </a:solidFill>
              </a:rPr>
              <a:t>Don't </a:t>
            </a:r>
            <a:r>
              <a:rPr lang="en-US" sz="2800" b="1" dirty="0">
                <a:solidFill>
                  <a:schemeClr val="bg1"/>
                </a:solidFill>
              </a:rPr>
              <a:t>do what others say - listen to them, but do what you feel good doing. </a:t>
            </a:r>
          </a:p>
        </p:txBody>
      </p:sp>
      <p:pic>
        <p:nvPicPr>
          <p:cNvPr id="40965" name="Picture 5"/>
          <p:cNvPicPr>
            <a:picLocks noChangeAspect="1" noChangeArrowheads="1"/>
          </p:cNvPicPr>
          <p:nvPr/>
        </p:nvPicPr>
        <p:blipFill>
          <a:blip r:embed="rId2" cstate="print"/>
          <a:srcRect/>
          <a:stretch>
            <a:fillRect/>
          </a:stretch>
        </p:blipFill>
        <p:spPr bwMode="auto">
          <a:xfrm>
            <a:off x="0" y="0"/>
            <a:ext cx="1619250" cy="1084263"/>
          </a:xfrm>
          <a:prstGeom prst="rect">
            <a:avLst/>
          </a:prstGeom>
          <a:noFill/>
          <a:ln w="9525">
            <a:noFill/>
            <a:miter lim="800000"/>
            <a:headEnd/>
            <a:tailEnd/>
          </a:ln>
          <a:effectLst/>
        </p:spPr>
      </p:pic>
      <p:grpSp>
        <p:nvGrpSpPr>
          <p:cNvPr id="40968" name="Group 8"/>
          <p:cNvGrpSpPr>
            <a:grpSpLocks/>
          </p:cNvGrpSpPr>
          <p:nvPr/>
        </p:nvGrpSpPr>
        <p:grpSpPr bwMode="auto">
          <a:xfrm>
            <a:off x="250825" y="44450"/>
            <a:ext cx="1008063" cy="936625"/>
            <a:chOff x="1202" y="3430"/>
            <a:chExt cx="453" cy="454"/>
          </a:xfrm>
        </p:grpSpPr>
        <p:sp>
          <p:nvSpPr>
            <p:cNvPr id="40969" name="Oval 9"/>
            <p:cNvSpPr>
              <a:spLocks noChangeArrowheads="1"/>
            </p:cNvSpPr>
            <p:nvPr/>
          </p:nvSpPr>
          <p:spPr bwMode="auto">
            <a:xfrm>
              <a:off x="1202" y="3430"/>
              <a:ext cx="453" cy="454"/>
            </a:xfrm>
            <a:prstGeom prst="ellipse">
              <a:avLst/>
            </a:prstGeom>
            <a:noFill/>
            <a:ln w="76200">
              <a:solidFill>
                <a:srgbClr val="FF0000"/>
              </a:solidFill>
              <a:round/>
              <a:headEnd/>
              <a:tailEnd/>
            </a:ln>
            <a:effectLst/>
          </p:spPr>
          <p:txBody>
            <a:bodyPr wrap="none" anchor="ctr"/>
            <a:lstStyle/>
            <a:p>
              <a:endParaRPr lang="en-US"/>
            </a:p>
          </p:txBody>
        </p:sp>
        <p:sp>
          <p:nvSpPr>
            <p:cNvPr id="40970" name="Line 10"/>
            <p:cNvSpPr>
              <a:spLocks noChangeShapeType="1"/>
            </p:cNvSpPr>
            <p:nvPr/>
          </p:nvSpPr>
          <p:spPr bwMode="auto">
            <a:xfrm>
              <a:off x="1247" y="3499"/>
              <a:ext cx="366" cy="294"/>
            </a:xfrm>
            <a:prstGeom prst="line">
              <a:avLst/>
            </a:prstGeom>
            <a:noFill/>
            <a:ln w="76200">
              <a:solidFill>
                <a:srgbClr val="FF0000"/>
              </a:solidFill>
              <a:round/>
              <a:headEnd/>
              <a:tailEnd/>
            </a:ln>
            <a:effectLst/>
          </p:spPr>
          <p:txBody>
            <a:bodyPr/>
            <a:lstStyle/>
            <a:p>
              <a:endParaRPr lang="en-US"/>
            </a:p>
          </p:txBody>
        </p:sp>
      </p:grpSp>
    </p:spTree>
  </p:cSld>
  <p:clrMapOvr>
    <a:masterClrMapping/>
  </p:clrMapOvr>
  <p:transition spd="med">
    <p:check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Text Box 3"/>
          <p:cNvSpPr txBox="1">
            <a:spLocks noChangeArrowheads="1"/>
          </p:cNvSpPr>
          <p:nvPr/>
        </p:nvSpPr>
        <p:spPr bwMode="auto">
          <a:xfrm>
            <a:off x="179388" y="1412875"/>
            <a:ext cx="8785225" cy="5509200"/>
          </a:xfrm>
          <a:prstGeom prst="rect">
            <a:avLst/>
          </a:prstGeom>
          <a:noFill/>
          <a:ln w="28575">
            <a:solidFill>
              <a:srgbClr val="FF9900"/>
            </a:solidFill>
            <a:miter lim="800000"/>
            <a:headEnd/>
            <a:tailEnd/>
          </a:ln>
          <a:effectLst/>
        </p:spPr>
        <p:txBody>
          <a:bodyPr>
            <a:spAutoFit/>
          </a:bodyPr>
          <a:lstStyle/>
          <a:p>
            <a:pPr marL="784225" lvl="1" indent="-604838" algn="just">
              <a:lnSpc>
                <a:spcPct val="125000"/>
              </a:lnSpc>
              <a:spcBef>
                <a:spcPct val="25000"/>
              </a:spcBef>
              <a:spcAft>
                <a:spcPct val="25000"/>
              </a:spcAft>
            </a:pPr>
            <a:r>
              <a:rPr lang="en-US" sz="3200" b="1" dirty="0" smtClean="0">
                <a:solidFill>
                  <a:schemeClr val="bg1"/>
                </a:solidFill>
              </a:rPr>
              <a:t>4. </a:t>
            </a:r>
            <a:r>
              <a:rPr lang="en-US" sz="3200" b="1" dirty="0" smtClean="0">
                <a:solidFill>
                  <a:schemeClr val="bg1"/>
                </a:solidFill>
              </a:rPr>
              <a:t>Don't </a:t>
            </a:r>
            <a:r>
              <a:rPr lang="en-US" sz="3200" b="1" dirty="0">
                <a:solidFill>
                  <a:schemeClr val="bg1"/>
                </a:solidFill>
              </a:rPr>
              <a:t>follow brand names; just wear those things in which you feel  </a:t>
            </a:r>
            <a:r>
              <a:rPr lang="en-US" sz="3200" b="1" dirty="0" smtClean="0">
                <a:solidFill>
                  <a:schemeClr val="bg1"/>
                </a:solidFill>
              </a:rPr>
              <a:t>comfortable. </a:t>
            </a:r>
          </a:p>
          <a:p>
            <a:pPr marL="784225" lvl="1" indent="-604838" algn="just">
              <a:lnSpc>
                <a:spcPct val="125000"/>
              </a:lnSpc>
              <a:spcBef>
                <a:spcPct val="25000"/>
              </a:spcBef>
              <a:spcAft>
                <a:spcPct val="25000"/>
              </a:spcAft>
            </a:pPr>
            <a:r>
              <a:rPr lang="en-US" sz="3200" b="1" dirty="0" smtClean="0">
                <a:solidFill>
                  <a:schemeClr val="bg1"/>
                </a:solidFill>
              </a:rPr>
              <a:t>5. Don't waste your money on unnecessary things; rather just spend on those things you really need. </a:t>
            </a:r>
          </a:p>
          <a:p>
            <a:pPr marL="784225" lvl="1" indent="-604838" algn="just">
              <a:lnSpc>
                <a:spcPct val="125000"/>
              </a:lnSpc>
              <a:spcBef>
                <a:spcPct val="25000"/>
              </a:spcBef>
              <a:spcAft>
                <a:spcPct val="25000"/>
              </a:spcAft>
            </a:pPr>
            <a:r>
              <a:rPr lang="en-US" sz="3200" b="1" dirty="0" smtClean="0">
                <a:solidFill>
                  <a:schemeClr val="bg1"/>
                </a:solidFill>
              </a:rPr>
              <a:t>6. After </a:t>
            </a:r>
            <a:r>
              <a:rPr lang="en-US" sz="3200" b="1" dirty="0">
                <a:solidFill>
                  <a:schemeClr val="bg1"/>
                </a:solidFill>
              </a:rPr>
              <a:t>all, it's your life so why allow others to rule your  life?"  </a:t>
            </a:r>
          </a:p>
        </p:txBody>
      </p:sp>
      <p:pic>
        <p:nvPicPr>
          <p:cNvPr id="41988" name="Picture 4"/>
          <p:cNvPicPr>
            <a:picLocks noChangeAspect="1" noChangeArrowheads="1"/>
          </p:cNvPicPr>
          <p:nvPr/>
        </p:nvPicPr>
        <p:blipFill>
          <a:blip r:embed="rId2" cstate="print"/>
          <a:srcRect/>
          <a:stretch>
            <a:fillRect/>
          </a:stretch>
        </p:blipFill>
        <p:spPr bwMode="auto">
          <a:xfrm>
            <a:off x="0" y="0"/>
            <a:ext cx="1203325" cy="1341438"/>
          </a:xfrm>
          <a:prstGeom prst="rect">
            <a:avLst/>
          </a:prstGeom>
          <a:noFill/>
          <a:ln w="9525">
            <a:noFill/>
            <a:miter lim="800000"/>
            <a:headEnd/>
            <a:tailEnd/>
          </a:ln>
          <a:effectLst/>
        </p:spPr>
      </p:pic>
      <p:grpSp>
        <p:nvGrpSpPr>
          <p:cNvPr id="41991" name="Group 7"/>
          <p:cNvGrpSpPr>
            <a:grpSpLocks/>
          </p:cNvGrpSpPr>
          <p:nvPr/>
        </p:nvGrpSpPr>
        <p:grpSpPr bwMode="auto">
          <a:xfrm>
            <a:off x="107950" y="188913"/>
            <a:ext cx="1008063" cy="936625"/>
            <a:chOff x="1202" y="3430"/>
            <a:chExt cx="453" cy="454"/>
          </a:xfrm>
        </p:grpSpPr>
        <p:sp>
          <p:nvSpPr>
            <p:cNvPr id="41992" name="Oval 8"/>
            <p:cNvSpPr>
              <a:spLocks noChangeArrowheads="1"/>
            </p:cNvSpPr>
            <p:nvPr/>
          </p:nvSpPr>
          <p:spPr bwMode="auto">
            <a:xfrm>
              <a:off x="1202" y="3430"/>
              <a:ext cx="453" cy="454"/>
            </a:xfrm>
            <a:prstGeom prst="ellipse">
              <a:avLst/>
            </a:prstGeom>
            <a:noFill/>
            <a:ln w="76200">
              <a:solidFill>
                <a:srgbClr val="FF0000"/>
              </a:solidFill>
              <a:round/>
              <a:headEnd/>
              <a:tailEnd/>
            </a:ln>
            <a:effectLst/>
          </p:spPr>
          <p:txBody>
            <a:bodyPr wrap="none" anchor="ctr"/>
            <a:lstStyle/>
            <a:p>
              <a:endParaRPr lang="en-US"/>
            </a:p>
          </p:txBody>
        </p:sp>
        <p:sp>
          <p:nvSpPr>
            <p:cNvPr id="41993" name="Line 9"/>
            <p:cNvSpPr>
              <a:spLocks noChangeShapeType="1"/>
            </p:cNvSpPr>
            <p:nvPr/>
          </p:nvSpPr>
          <p:spPr bwMode="auto">
            <a:xfrm>
              <a:off x="1247" y="3499"/>
              <a:ext cx="366" cy="294"/>
            </a:xfrm>
            <a:prstGeom prst="line">
              <a:avLst/>
            </a:prstGeom>
            <a:noFill/>
            <a:ln w="76200">
              <a:solidFill>
                <a:srgbClr val="FF0000"/>
              </a:solidFill>
              <a:round/>
              <a:headEnd/>
              <a:tailEnd/>
            </a:ln>
            <a:effectLst/>
          </p:spPr>
          <p:txBody>
            <a:bodyPr/>
            <a:lstStyle/>
            <a:p>
              <a:endParaRPr lang="en-US"/>
            </a:p>
          </p:txBody>
        </p:sp>
      </p:gr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987">
                                            <p:bg/>
                                          </p:spTgt>
                                        </p:tgtEl>
                                        <p:attrNameLst>
                                          <p:attrName>style.visibility</p:attrName>
                                        </p:attrNameLst>
                                      </p:cBhvr>
                                      <p:to>
                                        <p:strVal val="visible"/>
                                      </p:to>
                                    </p:set>
                                    <p:anim calcmode="lin" valueType="num">
                                      <p:cBhvr additive="base">
                                        <p:cTn id="7" dur="500" fill="hold"/>
                                        <p:tgtEl>
                                          <p:spTgt spid="41987">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1987">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1987">
                                            <p:txEl>
                                              <p:pRg st="0" end="0"/>
                                            </p:txEl>
                                          </p:spTgt>
                                        </p:tgtEl>
                                        <p:attrNameLst>
                                          <p:attrName>style.visibility</p:attrName>
                                        </p:attrNameLst>
                                      </p:cBhvr>
                                      <p:to>
                                        <p:strVal val="visible"/>
                                      </p:to>
                                    </p:set>
                                    <p:anim calcmode="lin" valueType="num">
                                      <p:cBhvr additive="base">
                                        <p:cTn id="11" dur="500" fill="hold"/>
                                        <p:tgtEl>
                                          <p:spTgt spid="41987">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1987">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1987">
                                            <p:txEl>
                                              <p:pRg st="1" end="1"/>
                                            </p:txEl>
                                          </p:spTgt>
                                        </p:tgtEl>
                                        <p:attrNameLst>
                                          <p:attrName>style.visibility</p:attrName>
                                        </p:attrNameLst>
                                      </p:cBhvr>
                                      <p:to>
                                        <p:strVal val="visible"/>
                                      </p:to>
                                    </p:set>
                                    <p:anim calcmode="lin" valueType="num">
                                      <p:cBhvr additive="base">
                                        <p:cTn id="15" dur="500" fill="hold"/>
                                        <p:tgtEl>
                                          <p:spTgt spid="41987">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1987">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1987">
                                            <p:txEl>
                                              <p:pRg st="2" end="2"/>
                                            </p:txEl>
                                          </p:spTgt>
                                        </p:tgtEl>
                                        <p:attrNameLst>
                                          <p:attrName>style.visibility</p:attrName>
                                        </p:attrNameLst>
                                      </p:cBhvr>
                                      <p:to>
                                        <p:strVal val="visible"/>
                                      </p:to>
                                    </p:set>
                                    <p:anim calcmode="lin" valueType="num">
                                      <p:cBhvr additive="base">
                                        <p:cTn id="19" dur="500" fill="hold"/>
                                        <p:tgtEl>
                                          <p:spTgt spid="419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198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3" name="Rectangle 9"/>
          <p:cNvSpPr>
            <a:spLocks noChangeArrowheads="1"/>
          </p:cNvSpPr>
          <p:nvPr/>
        </p:nvSpPr>
        <p:spPr bwMode="auto">
          <a:xfrm>
            <a:off x="8243888" y="46038"/>
            <a:ext cx="936625" cy="1079500"/>
          </a:xfrm>
          <a:prstGeom prst="rect">
            <a:avLst/>
          </a:prstGeom>
          <a:solidFill>
            <a:schemeClr val="tx1"/>
          </a:solidFill>
          <a:ln w="9525">
            <a:solidFill>
              <a:schemeClr val="tx1"/>
            </a:solidFill>
            <a:miter lim="800000"/>
            <a:headEnd/>
            <a:tailEnd/>
          </a:ln>
          <a:effectLst/>
        </p:spPr>
        <p:txBody>
          <a:bodyPr wrap="none" anchor="ctr"/>
          <a:lstStyle/>
          <a:p>
            <a:pPr algn="ctr"/>
            <a:endParaRPr lang="en-CA"/>
          </a:p>
        </p:txBody>
      </p:sp>
      <p:sp>
        <p:nvSpPr>
          <p:cNvPr id="47115" name="Rectangle 11"/>
          <p:cNvSpPr>
            <a:spLocks noChangeArrowheads="1"/>
          </p:cNvSpPr>
          <p:nvPr/>
        </p:nvSpPr>
        <p:spPr bwMode="auto">
          <a:xfrm>
            <a:off x="323850" y="404813"/>
            <a:ext cx="8569325" cy="5472112"/>
          </a:xfrm>
          <a:prstGeom prst="rect">
            <a:avLst/>
          </a:prstGeom>
          <a:solidFill>
            <a:schemeClr val="bg1"/>
          </a:solidFill>
          <a:ln w="9525">
            <a:solidFill>
              <a:schemeClr val="tx1"/>
            </a:solidFill>
            <a:miter lim="800000"/>
            <a:headEnd/>
            <a:tailEnd/>
          </a:ln>
          <a:effectLst/>
        </p:spPr>
        <p:txBody>
          <a:bodyPr wrap="none" anchor="ctr"/>
          <a:lstStyle/>
          <a:p>
            <a:endParaRPr lang="en-US"/>
          </a:p>
        </p:txBody>
      </p:sp>
      <p:sp>
        <p:nvSpPr>
          <p:cNvPr id="47106" name="Text Box 2"/>
          <p:cNvSpPr txBox="1">
            <a:spLocks noChangeArrowheads="1"/>
          </p:cNvSpPr>
          <p:nvPr/>
        </p:nvSpPr>
        <p:spPr bwMode="auto">
          <a:xfrm>
            <a:off x="4572000" y="549275"/>
            <a:ext cx="4248150" cy="4632325"/>
          </a:xfrm>
          <a:prstGeom prst="rect">
            <a:avLst/>
          </a:prstGeom>
          <a:noFill/>
          <a:ln w="28575">
            <a:solidFill>
              <a:schemeClr val="tx1"/>
            </a:solidFill>
            <a:miter lim="800000"/>
            <a:headEnd/>
            <a:tailEnd/>
          </a:ln>
          <a:effectLst/>
        </p:spPr>
        <p:txBody>
          <a:bodyPr>
            <a:spAutoFit/>
          </a:bodyPr>
          <a:lstStyle/>
          <a:p>
            <a:pPr marL="179388" lvl="1" algn="ctr">
              <a:lnSpc>
                <a:spcPct val="125000"/>
              </a:lnSpc>
              <a:spcBef>
                <a:spcPct val="25000"/>
              </a:spcBef>
              <a:spcAft>
                <a:spcPct val="25000"/>
              </a:spcAft>
            </a:pPr>
            <a:r>
              <a:rPr lang="en-US" sz="3200" dirty="0"/>
              <a:t>"The HAPPIEST people DO NOT necessarily have the ‘BEST’ THINGS. </a:t>
            </a:r>
          </a:p>
          <a:p>
            <a:pPr marL="179388" lvl="1" algn="ctr">
              <a:lnSpc>
                <a:spcPct val="125000"/>
              </a:lnSpc>
              <a:spcBef>
                <a:spcPct val="25000"/>
              </a:spcBef>
              <a:spcAft>
                <a:spcPct val="25000"/>
              </a:spcAft>
            </a:pPr>
            <a:r>
              <a:rPr lang="en-US" sz="3200" dirty="0"/>
              <a:t>They simply APPRECIATE the things they have”</a:t>
            </a:r>
          </a:p>
        </p:txBody>
      </p:sp>
      <p:sp>
        <p:nvSpPr>
          <p:cNvPr id="47112" name="Rectangle 8"/>
          <p:cNvSpPr>
            <a:spLocks noChangeArrowheads="1"/>
          </p:cNvSpPr>
          <p:nvPr/>
        </p:nvSpPr>
        <p:spPr bwMode="auto">
          <a:xfrm>
            <a:off x="960438" y="6213475"/>
            <a:ext cx="6202362" cy="396875"/>
          </a:xfrm>
          <a:prstGeom prst="rect">
            <a:avLst/>
          </a:prstGeom>
          <a:noFill/>
          <a:ln w="9525">
            <a:noFill/>
            <a:miter lim="800000"/>
            <a:headEnd/>
            <a:tailEnd/>
          </a:ln>
          <a:effectLst/>
        </p:spPr>
        <p:txBody>
          <a:bodyPr wrap="none">
            <a:spAutoFit/>
          </a:bodyPr>
          <a:lstStyle/>
          <a:p>
            <a:pPr>
              <a:spcBef>
                <a:spcPct val="50000"/>
              </a:spcBef>
            </a:pPr>
            <a:r>
              <a:rPr lang="en-GB" sz="2000" b="1">
                <a:solidFill>
                  <a:schemeClr val="bg1"/>
                </a:solidFill>
              </a:rPr>
              <a:t>Let us choose a simpler and smarter way to live…</a:t>
            </a:r>
            <a:endParaRPr lang="en-US" sz="2000" b="1">
              <a:solidFill>
                <a:schemeClr val="bg1"/>
              </a:solidFill>
            </a:endParaRPr>
          </a:p>
        </p:txBody>
      </p:sp>
      <p:pic>
        <p:nvPicPr>
          <p:cNvPr id="47114" name="Picture 10"/>
          <p:cNvPicPr>
            <a:picLocks noChangeAspect="1" noChangeArrowheads="1"/>
          </p:cNvPicPr>
          <p:nvPr/>
        </p:nvPicPr>
        <p:blipFill>
          <a:blip r:embed="rId2" cstate="print"/>
          <a:srcRect/>
          <a:stretch>
            <a:fillRect/>
          </a:stretch>
        </p:blipFill>
        <p:spPr bwMode="auto">
          <a:xfrm>
            <a:off x="388938" y="476250"/>
            <a:ext cx="3535362" cy="5400675"/>
          </a:xfrm>
          <a:prstGeom prst="rect">
            <a:avLst/>
          </a:prstGeom>
          <a:noFill/>
          <a:ln w="9525">
            <a:noFill/>
            <a:miter lim="800000"/>
            <a:headEnd/>
            <a:tailEnd/>
          </a:ln>
          <a:effectLst/>
        </p:spPr>
      </p:pic>
    </p:spTree>
  </p:cSld>
  <p:clrMapOvr>
    <a:masterClrMapping/>
  </p:clrMapOvr>
  <p:transition spd="med">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nvSpPr>
        <p:spPr bwMode="auto">
          <a:xfrm>
            <a:off x="1619250" y="2357438"/>
            <a:ext cx="7148513" cy="2584450"/>
          </a:xfrm>
          <a:prstGeom prst="rect">
            <a:avLst/>
          </a:prstGeom>
          <a:gradFill rotWithShape="1">
            <a:gsLst>
              <a:gs pos="0">
                <a:srgbClr val="660033"/>
              </a:gs>
              <a:gs pos="100000">
                <a:srgbClr val="2F0018"/>
              </a:gs>
            </a:gsLst>
            <a:path path="shape">
              <a:fillToRect l="50000" t="50000" r="50000" b="50000"/>
            </a:path>
          </a:gradFill>
          <a:ln w="76200">
            <a:solidFill>
              <a:srgbClr val="FFFF00"/>
            </a:solidFill>
            <a:miter lim="800000"/>
            <a:headEnd/>
            <a:tailEnd/>
          </a:ln>
          <a:effectLst>
            <a:outerShdw dist="35921" dir="2700000" algn="ctr" rotWithShape="0">
              <a:schemeClr val="bg2"/>
            </a:outerShdw>
          </a:effectLst>
        </p:spPr>
        <p:txBody>
          <a:bodyPr lIns="96838" tIns="47625" rIns="96838" bIns="47625"/>
          <a:lstStyle/>
          <a:p>
            <a:pPr algn="ctr" eaLnBrk="0" hangingPunct="0">
              <a:defRPr/>
            </a:pPr>
            <a:r>
              <a:rPr lang="en-US" sz="3200" b="1">
                <a:solidFill>
                  <a:schemeClr val="bg1"/>
                </a:solidFill>
                <a:latin typeface="Times New Roman" pitchFamily="18" charset="0"/>
              </a:rPr>
              <a:t>Stewardship is the lifestyle of one who has a living relationship with Jesus Christ, accepts His lordship, walking in partnership with God and acting as His agent to manage His affairs on earth.</a:t>
            </a:r>
          </a:p>
        </p:txBody>
      </p:sp>
      <p:sp>
        <p:nvSpPr>
          <p:cNvPr id="5123" name="Rectangle 4"/>
          <p:cNvSpPr>
            <a:spLocks noGrp="1" noChangeArrowheads="1"/>
          </p:cNvSpPr>
          <p:nvPr/>
        </p:nvSpPr>
        <p:spPr bwMode="auto">
          <a:xfrm>
            <a:off x="1619250" y="0"/>
            <a:ext cx="7524750" cy="949325"/>
          </a:xfrm>
          <a:prstGeom prst="rect">
            <a:avLst/>
          </a:prstGeom>
          <a:solidFill>
            <a:schemeClr val="bg1"/>
          </a:solidFill>
          <a:ln w="9525">
            <a:solidFill>
              <a:srgbClr val="660033"/>
            </a:solidFill>
            <a:miter lim="800000"/>
            <a:headEnd/>
            <a:tailEnd/>
          </a:ln>
        </p:spPr>
        <p:txBody>
          <a:bodyPr lIns="92075" tIns="46038" rIns="92075" bIns="46038" anchor="b"/>
          <a:lstStyle/>
          <a:p>
            <a:pPr algn="ctr" eaLnBrk="0" hangingPunct="0"/>
            <a:r>
              <a:rPr lang="en-US" sz="6000" b="1">
                <a:solidFill>
                  <a:srgbClr val="660033"/>
                </a:solidFill>
                <a:latin typeface="Times New Roman" pitchFamily="18" charset="0"/>
              </a:rPr>
              <a:t>Biblical Stewardship </a:t>
            </a:r>
            <a:endParaRPr lang="en-US" sz="6000">
              <a:solidFill>
                <a:srgbClr val="660033"/>
              </a:solidFill>
              <a:latin typeface="Times New Roman" pitchFamily="18" charset="0"/>
            </a:endParaRPr>
          </a:p>
        </p:txBody>
      </p:sp>
      <p:sp>
        <p:nvSpPr>
          <p:cNvPr id="4101" name="Oval 5"/>
          <p:cNvSpPr>
            <a:spLocks noChangeArrowheads="1"/>
          </p:cNvSpPr>
          <p:nvPr/>
        </p:nvSpPr>
        <p:spPr bwMode="auto">
          <a:xfrm>
            <a:off x="4211638" y="2852738"/>
            <a:ext cx="2232025" cy="576262"/>
          </a:xfrm>
          <a:prstGeom prst="ellipse">
            <a:avLst/>
          </a:prstGeom>
          <a:noFill/>
          <a:ln w="34925">
            <a:solidFill>
              <a:schemeClr val="bg1"/>
            </a:solidFill>
            <a:round/>
            <a:headEnd/>
            <a:tailEnd/>
          </a:ln>
        </p:spPr>
        <p:txBody>
          <a:bodyPr wrap="none" anchor="ctr"/>
          <a:lstStyle/>
          <a:p>
            <a:endParaRPr lang="en-US"/>
          </a:p>
        </p:txBody>
      </p:sp>
      <p:sp>
        <p:nvSpPr>
          <p:cNvPr id="4102" name="Oval 6"/>
          <p:cNvSpPr>
            <a:spLocks noChangeArrowheads="1"/>
          </p:cNvSpPr>
          <p:nvPr/>
        </p:nvSpPr>
        <p:spPr bwMode="auto">
          <a:xfrm>
            <a:off x="5003800" y="3284538"/>
            <a:ext cx="1657350" cy="576262"/>
          </a:xfrm>
          <a:prstGeom prst="ellipse">
            <a:avLst/>
          </a:prstGeom>
          <a:noFill/>
          <a:ln w="34925">
            <a:solidFill>
              <a:schemeClr val="bg1"/>
            </a:solidFill>
            <a:round/>
            <a:headEnd/>
            <a:tailEnd/>
          </a:ln>
        </p:spPr>
        <p:txBody>
          <a:bodyPr wrap="none" anchor="ctr"/>
          <a:lstStyle/>
          <a:p>
            <a:endParaRPr lang="en-US"/>
          </a:p>
        </p:txBody>
      </p:sp>
      <p:sp>
        <p:nvSpPr>
          <p:cNvPr id="4103" name="Oval 7"/>
          <p:cNvSpPr>
            <a:spLocks noChangeArrowheads="1"/>
          </p:cNvSpPr>
          <p:nvPr/>
        </p:nvSpPr>
        <p:spPr bwMode="auto">
          <a:xfrm>
            <a:off x="1619250" y="3789363"/>
            <a:ext cx="2303463" cy="576262"/>
          </a:xfrm>
          <a:prstGeom prst="ellipse">
            <a:avLst/>
          </a:prstGeom>
          <a:noFill/>
          <a:ln w="34925">
            <a:solidFill>
              <a:schemeClr val="bg1"/>
            </a:solidFill>
            <a:round/>
            <a:headEnd/>
            <a:tailEnd/>
          </a:ln>
        </p:spPr>
        <p:txBody>
          <a:bodyPr wrap="none" anchor="ctr"/>
          <a:lstStyle/>
          <a:p>
            <a:endParaRPr lang="en-US"/>
          </a:p>
        </p:txBody>
      </p:sp>
      <p:sp>
        <p:nvSpPr>
          <p:cNvPr id="4104" name="Oval 8"/>
          <p:cNvSpPr>
            <a:spLocks noChangeArrowheads="1"/>
          </p:cNvSpPr>
          <p:nvPr/>
        </p:nvSpPr>
        <p:spPr bwMode="auto">
          <a:xfrm>
            <a:off x="3419475" y="4292600"/>
            <a:ext cx="1512888" cy="647700"/>
          </a:xfrm>
          <a:prstGeom prst="ellipse">
            <a:avLst/>
          </a:prstGeom>
          <a:noFill/>
          <a:ln w="34925">
            <a:solidFill>
              <a:schemeClr val="bg1"/>
            </a:solidFill>
            <a:round/>
            <a:headEnd/>
            <a:tailEnd/>
          </a:ln>
        </p:spPr>
        <p:txBody>
          <a:bodyPr wrap="none" anchor="ctr"/>
          <a:lstStyle/>
          <a:p>
            <a:endParaRPr lang="en-US"/>
          </a:p>
        </p:txBody>
      </p:sp>
      <p:sp>
        <p:nvSpPr>
          <p:cNvPr id="4105" name="Rectangle 9"/>
          <p:cNvSpPr>
            <a:spLocks noChangeArrowheads="1"/>
          </p:cNvSpPr>
          <p:nvPr/>
        </p:nvSpPr>
        <p:spPr bwMode="auto">
          <a:xfrm>
            <a:off x="4716463" y="3860800"/>
            <a:ext cx="914400" cy="503238"/>
          </a:xfrm>
          <a:prstGeom prst="rect">
            <a:avLst/>
          </a:prstGeom>
          <a:noFill/>
          <a:ln w="41275">
            <a:solidFill>
              <a:schemeClr val="bg1"/>
            </a:solidFill>
            <a:miter lim="800000"/>
            <a:headEnd/>
            <a:tailEnd/>
          </a:ln>
        </p:spPr>
        <p:txBody>
          <a:bodyPr wrap="none" anchor="ctr"/>
          <a:lstStyle/>
          <a:p>
            <a:endParaRPr lang="en-US"/>
          </a:p>
        </p:txBody>
      </p:sp>
      <p:sp>
        <p:nvSpPr>
          <p:cNvPr id="4106" name="Oval 10"/>
          <p:cNvSpPr>
            <a:spLocks noChangeArrowheads="1"/>
          </p:cNvSpPr>
          <p:nvPr/>
        </p:nvSpPr>
        <p:spPr bwMode="auto">
          <a:xfrm>
            <a:off x="5003800" y="2349500"/>
            <a:ext cx="1584325" cy="576263"/>
          </a:xfrm>
          <a:prstGeom prst="ellipse">
            <a:avLst/>
          </a:prstGeom>
          <a:noFill/>
          <a:ln w="34925">
            <a:solidFill>
              <a:schemeClr val="bg1"/>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05"/>
                                        </p:tgtEl>
                                        <p:attrNameLst>
                                          <p:attrName>style.visibility</p:attrName>
                                        </p:attrNameLst>
                                      </p:cBhvr>
                                      <p:to>
                                        <p:strVal val="visible"/>
                                      </p:to>
                                    </p:set>
                                    <p:animEffect transition="in" filter="dissolve">
                                      <p:cBhvr>
                                        <p:cTn id="7" dur="500"/>
                                        <p:tgtEl>
                                          <p:spTgt spid="41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106"/>
                                        </p:tgtEl>
                                        <p:attrNameLst>
                                          <p:attrName>style.visibility</p:attrName>
                                        </p:attrNameLst>
                                      </p:cBhvr>
                                      <p:to>
                                        <p:strVal val="visible"/>
                                      </p:to>
                                    </p:set>
                                    <p:animEffect transition="in" filter="dissolve">
                                      <p:cBhvr>
                                        <p:cTn id="12" dur="500"/>
                                        <p:tgtEl>
                                          <p:spTgt spid="410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101"/>
                                        </p:tgtEl>
                                        <p:attrNameLst>
                                          <p:attrName>style.visibility</p:attrName>
                                        </p:attrNameLst>
                                      </p:cBhvr>
                                      <p:to>
                                        <p:strVal val="visible"/>
                                      </p:to>
                                    </p:set>
                                    <p:animEffect transition="in" filter="dissolve">
                                      <p:cBhvr>
                                        <p:cTn id="17" dur="500"/>
                                        <p:tgtEl>
                                          <p:spTgt spid="410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102"/>
                                        </p:tgtEl>
                                        <p:attrNameLst>
                                          <p:attrName>style.visibility</p:attrName>
                                        </p:attrNameLst>
                                      </p:cBhvr>
                                      <p:to>
                                        <p:strVal val="visible"/>
                                      </p:to>
                                    </p:set>
                                    <p:animEffect transition="in" filter="dissolve">
                                      <p:cBhvr>
                                        <p:cTn id="22" dur="500"/>
                                        <p:tgtEl>
                                          <p:spTgt spid="410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103"/>
                                        </p:tgtEl>
                                        <p:attrNameLst>
                                          <p:attrName>style.visibility</p:attrName>
                                        </p:attrNameLst>
                                      </p:cBhvr>
                                      <p:to>
                                        <p:strVal val="visible"/>
                                      </p:to>
                                    </p:set>
                                    <p:animEffect transition="in" filter="dissolve">
                                      <p:cBhvr>
                                        <p:cTn id="27" dur="500"/>
                                        <p:tgtEl>
                                          <p:spTgt spid="410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104"/>
                                        </p:tgtEl>
                                        <p:attrNameLst>
                                          <p:attrName>style.visibility</p:attrName>
                                        </p:attrNameLst>
                                      </p:cBhvr>
                                      <p:to>
                                        <p:strVal val="visible"/>
                                      </p:to>
                                    </p:set>
                                    <p:animEffect transition="in" filter="dissolve">
                                      <p:cBhvr>
                                        <p:cTn id="32" dur="5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nimBg="1"/>
      <p:bldP spid="4102" grpId="0" animBg="1"/>
      <p:bldP spid="4103" grpId="0" animBg="1"/>
      <p:bldP spid="4104" grpId="0" animBg="1"/>
      <p:bldP spid="4105" grpId="0" animBg="1"/>
      <p:bldP spid="410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381000" y="4724400"/>
            <a:ext cx="8424863" cy="1477328"/>
          </a:xfrm>
          <a:prstGeom prst="rect">
            <a:avLst/>
          </a:prstGeom>
          <a:noFill/>
          <a:ln w="28575">
            <a:solidFill>
              <a:srgbClr val="FF9900"/>
            </a:solidFill>
            <a:miter lim="800000"/>
            <a:headEnd/>
            <a:tailEnd/>
          </a:ln>
          <a:effectLst/>
        </p:spPr>
        <p:txBody>
          <a:bodyPr wrap="square">
            <a:spAutoFit/>
          </a:bodyPr>
          <a:lstStyle/>
          <a:p>
            <a:pPr algn="ctr">
              <a:lnSpc>
                <a:spcPct val="150000"/>
              </a:lnSpc>
              <a:spcBef>
                <a:spcPct val="25000"/>
              </a:spcBef>
              <a:spcAft>
                <a:spcPct val="50000"/>
              </a:spcAft>
            </a:pPr>
            <a:r>
              <a:rPr lang="en-US" sz="2400" b="1" dirty="0" smtClean="0">
                <a:solidFill>
                  <a:schemeClr val="bg1"/>
                </a:solidFill>
                <a:latin typeface="Algerian" pitchFamily="82" charset="0"/>
              </a:rPr>
              <a:t>Warren Buffet</a:t>
            </a:r>
          </a:p>
          <a:p>
            <a:pPr algn="ctr">
              <a:lnSpc>
                <a:spcPct val="150000"/>
              </a:lnSpc>
              <a:spcBef>
                <a:spcPct val="25000"/>
              </a:spcBef>
              <a:spcAft>
                <a:spcPct val="50000"/>
              </a:spcAft>
            </a:pPr>
            <a:r>
              <a:rPr lang="en-US" sz="2400" b="1" dirty="0" smtClean="0">
                <a:solidFill>
                  <a:schemeClr val="bg1"/>
                </a:solidFill>
              </a:rPr>
              <a:t>The life of an Amazing Man</a:t>
            </a:r>
            <a:endParaRPr lang="en-US" sz="2400" b="1" dirty="0">
              <a:solidFill>
                <a:schemeClr val="bg1"/>
              </a:solidFill>
            </a:endParaRPr>
          </a:p>
        </p:txBody>
      </p:sp>
      <p:pic>
        <p:nvPicPr>
          <p:cNvPr id="2054" name="Picture 6"/>
          <p:cNvPicPr>
            <a:picLocks noChangeAspect="1" noChangeArrowheads="1"/>
          </p:cNvPicPr>
          <p:nvPr/>
        </p:nvPicPr>
        <p:blipFill>
          <a:blip r:embed="rId2" cstate="print"/>
          <a:srcRect/>
          <a:stretch>
            <a:fillRect/>
          </a:stretch>
        </p:blipFill>
        <p:spPr bwMode="auto">
          <a:xfrm>
            <a:off x="2819400" y="0"/>
            <a:ext cx="3352800" cy="4572000"/>
          </a:xfrm>
          <a:prstGeom prst="rect">
            <a:avLst/>
          </a:prstGeom>
          <a:noFill/>
          <a:ln w="9525">
            <a:noFill/>
            <a:miter lim="800000"/>
            <a:headEnd/>
            <a:tailEnd/>
          </a:ln>
          <a:effectLst/>
        </p:spPr>
      </p:pic>
      <p:sp>
        <p:nvSpPr>
          <p:cNvPr id="2055" name="Rectangle 7"/>
          <p:cNvSpPr>
            <a:spLocks noChangeArrowheads="1"/>
          </p:cNvSpPr>
          <p:nvPr/>
        </p:nvSpPr>
        <p:spPr bwMode="auto">
          <a:xfrm>
            <a:off x="8243888" y="46038"/>
            <a:ext cx="936625" cy="1079500"/>
          </a:xfrm>
          <a:prstGeom prst="rect">
            <a:avLst/>
          </a:prstGeom>
          <a:solidFill>
            <a:schemeClr val="tx1"/>
          </a:solidFill>
          <a:ln w="9525">
            <a:solidFill>
              <a:schemeClr val="tx1"/>
            </a:solidFill>
            <a:miter lim="800000"/>
            <a:headEnd/>
            <a:tailEnd/>
          </a:ln>
          <a:effectLst/>
        </p:spPr>
        <p:txBody>
          <a:bodyPr wrap="none" anchor="ctr"/>
          <a:lstStyle/>
          <a:p>
            <a:pPr algn="ctr"/>
            <a:endParaRPr lang="en-CA"/>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3">
                                            <p:bg/>
                                          </p:spTgt>
                                        </p:tgtEl>
                                        <p:attrNameLst>
                                          <p:attrName>style.visibility</p:attrName>
                                        </p:attrNameLst>
                                      </p:cBhvr>
                                      <p:to>
                                        <p:strVal val="visible"/>
                                      </p:to>
                                    </p:set>
                                    <p:anim calcmode="lin" valueType="num">
                                      <p:cBhvr additive="base">
                                        <p:cTn id="7" dur="500" fill="hold"/>
                                        <p:tgtEl>
                                          <p:spTgt spid="205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05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53">
                                            <p:txEl>
                                              <p:pRg st="0" end="0"/>
                                            </p:txEl>
                                          </p:spTgt>
                                        </p:tgtEl>
                                        <p:attrNameLst>
                                          <p:attrName>style.visibility</p:attrName>
                                        </p:attrNameLst>
                                      </p:cBhvr>
                                      <p:to>
                                        <p:strVal val="visible"/>
                                      </p:to>
                                    </p:set>
                                    <p:anim calcmode="lin" valueType="num">
                                      <p:cBhvr additive="base">
                                        <p:cTn id="13" dur="500" fill="hold"/>
                                        <p:tgtEl>
                                          <p:spTgt spid="205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53">
                                            <p:txEl>
                                              <p:pRg st="1" end="1"/>
                                            </p:txEl>
                                          </p:spTgt>
                                        </p:tgtEl>
                                        <p:attrNameLst>
                                          <p:attrName>style.visibility</p:attrName>
                                        </p:attrNameLst>
                                      </p:cBhvr>
                                      <p:to>
                                        <p:strVal val="visible"/>
                                      </p:to>
                                    </p:set>
                                    <p:anim calcmode="lin" valueType="num">
                                      <p:cBhvr additive="base">
                                        <p:cTn id="19" dur="500" fill="hold"/>
                                        <p:tgtEl>
                                          <p:spTgt spid="205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323850" y="3573463"/>
            <a:ext cx="8424863" cy="2462213"/>
          </a:xfrm>
          <a:prstGeom prst="rect">
            <a:avLst/>
          </a:prstGeom>
          <a:noFill/>
          <a:ln w="28575">
            <a:solidFill>
              <a:srgbClr val="FF9900"/>
            </a:solidFill>
            <a:miter lim="800000"/>
            <a:headEnd/>
            <a:tailEnd/>
          </a:ln>
          <a:effectLst/>
        </p:spPr>
        <p:txBody>
          <a:bodyPr wrap="square">
            <a:spAutoFit/>
          </a:bodyPr>
          <a:lstStyle/>
          <a:p>
            <a:pPr algn="ctr">
              <a:lnSpc>
                <a:spcPct val="150000"/>
              </a:lnSpc>
              <a:spcBef>
                <a:spcPct val="25000"/>
              </a:spcBef>
              <a:spcAft>
                <a:spcPct val="50000"/>
              </a:spcAft>
            </a:pPr>
            <a:r>
              <a:rPr lang="en-US" sz="3200" b="1" dirty="0" smtClean="0">
                <a:solidFill>
                  <a:schemeClr val="bg1"/>
                </a:solidFill>
              </a:rPr>
              <a:t>The </a:t>
            </a:r>
            <a:r>
              <a:rPr lang="en-US" sz="3200" b="1" dirty="0">
                <a:solidFill>
                  <a:schemeClr val="bg1"/>
                </a:solidFill>
              </a:rPr>
              <a:t>world’s </a:t>
            </a:r>
            <a:r>
              <a:rPr lang="en-US" sz="3200" b="1" dirty="0" smtClean="0">
                <a:solidFill>
                  <a:schemeClr val="bg1"/>
                </a:solidFill>
              </a:rPr>
              <a:t>second</a:t>
            </a:r>
            <a:r>
              <a:rPr lang="en-US" sz="3200" b="1" dirty="0" smtClean="0">
                <a:solidFill>
                  <a:schemeClr val="bg1"/>
                </a:solidFill>
              </a:rPr>
              <a:t> </a:t>
            </a:r>
            <a:r>
              <a:rPr lang="en-US" sz="3200" b="1" dirty="0">
                <a:solidFill>
                  <a:schemeClr val="bg1"/>
                </a:solidFill>
              </a:rPr>
              <a:t>richest man who has donated $31 billion to charity. </a:t>
            </a:r>
          </a:p>
          <a:p>
            <a:pPr algn="ctr">
              <a:lnSpc>
                <a:spcPct val="150000"/>
              </a:lnSpc>
              <a:spcBef>
                <a:spcPct val="25000"/>
              </a:spcBef>
              <a:spcAft>
                <a:spcPct val="50000"/>
              </a:spcAft>
            </a:pPr>
            <a:r>
              <a:rPr lang="en-US" sz="2400" b="1" dirty="0">
                <a:solidFill>
                  <a:schemeClr val="bg1"/>
                </a:solidFill>
              </a:rPr>
              <a:t>Following are some very interesting aspects of his life:</a:t>
            </a:r>
          </a:p>
        </p:txBody>
      </p:sp>
      <p:pic>
        <p:nvPicPr>
          <p:cNvPr id="2054" name="Picture 6"/>
          <p:cNvPicPr>
            <a:picLocks noChangeAspect="1" noChangeArrowheads="1"/>
          </p:cNvPicPr>
          <p:nvPr/>
        </p:nvPicPr>
        <p:blipFill>
          <a:blip r:embed="rId2" cstate="print"/>
          <a:srcRect/>
          <a:stretch>
            <a:fillRect/>
          </a:stretch>
        </p:blipFill>
        <p:spPr bwMode="auto">
          <a:xfrm>
            <a:off x="3352800" y="0"/>
            <a:ext cx="2667000" cy="3200400"/>
          </a:xfrm>
          <a:prstGeom prst="rect">
            <a:avLst/>
          </a:prstGeom>
          <a:noFill/>
          <a:ln w="9525">
            <a:noFill/>
            <a:miter lim="800000"/>
            <a:headEnd/>
            <a:tailEnd/>
          </a:ln>
          <a:effectLst/>
        </p:spPr>
      </p:pic>
      <p:sp>
        <p:nvSpPr>
          <p:cNvPr id="2055" name="Rectangle 7"/>
          <p:cNvSpPr>
            <a:spLocks noChangeArrowheads="1"/>
          </p:cNvSpPr>
          <p:nvPr/>
        </p:nvSpPr>
        <p:spPr bwMode="auto">
          <a:xfrm>
            <a:off x="8243888" y="46038"/>
            <a:ext cx="936625" cy="1079500"/>
          </a:xfrm>
          <a:prstGeom prst="rect">
            <a:avLst/>
          </a:prstGeom>
          <a:solidFill>
            <a:schemeClr val="tx1"/>
          </a:solidFill>
          <a:ln w="9525">
            <a:solidFill>
              <a:schemeClr val="tx1"/>
            </a:solidFill>
            <a:miter lim="800000"/>
            <a:headEnd/>
            <a:tailEnd/>
          </a:ln>
          <a:effectLst/>
        </p:spPr>
        <p:txBody>
          <a:bodyPr wrap="none" anchor="ctr"/>
          <a:lstStyle/>
          <a:p>
            <a:pPr algn="ctr"/>
            <a:endParaRPr lang="en-CA"/>
          </a:p>
        </p:txBody>
      </p:sp>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3">
                                            <p:bg/>
                                          </p:spTgt>
                                        </p:tgtEl>
                                        <p:attrNameLst>
                                          <p:attrName>style.visibility</p:attrName>
                                        </p:attrNameLst>
                                      </p:cBhvr>
                                      <p:to>
                                        <p:strVal val="visible"/>
                                      </p:to>
                                    </p:set>
                                    <p:anim calcmode="lin" valueType="num">
                                      <p:cBhvr additive="base">
                                        <p:cTn id="7" dur="500" fill="hold"/>
                                        <p:tgtEl>
                                          <p:spTgt spid="205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05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53">
                                            <p:txEl>
                                              <p:pRg st="0" end="0"/>
                                            </p:txEl>
                                          </p:spTgt>
                                        </p:tgtEl>
                                        <p:attrNameLst>
                                          <p:attrName>style.visibility</p:attrName>
                                        </p:attrNameLst>
                                      </p:cBhvr>
                                      <p:to>
                                        <p:strVal val="visible"/>
                                      </p:to>
                                    </p:set>
                                    <p:anim calcmode="lin" valueType="num">
                                      <p:cBhvr additive="base">
                                        <p:cTn id="13" dur="500" fill="hold"/>
                                        <p:tgtEl>
                                          <p:spTgt spid="205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53">
                                            <p:txEl>
                                              <p:pRg st="1" end="1"/>
                                            </p:txEl>
                                          </p:spTgt>
                                        </p:tgtEl>
                                        <p:attrNameLst>
                                          <p:attrName>style.visibility</p:attrName>
                                        </p:attrNameLst>
                                      </p:cBhvr>
                                      <p:to>
                                        <p:strVal val="visible"/>
                                      </p:to>
                                    </p:set>
                                    <p:anim calcmode="lin" valueType="num">
                                      <p:cBhvr additive="base">
                                        <p:cTn id="19" dur="500" fill="hold"/>
                                        <p:tgtEl>
                                          <p:spTgt spid="205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1600200"/>
            <a:ext cx="8856663" cy="4692650"/>
          </a:xfrm>
          <a:prstGeom prst="rect">
            <a:avLst/>
          </a:prstGeom>
          <a:noFill/>
          <a:ln w="28575">
            <a:solidFill>
              <a:srgbClr val="FF9900"/>
            </a:solidFill>
            <a:miter lim="800000"/>
            <a:headEnd/>
            <a:tailEnd/>
          </a:ln>
          <a:effectLst/>
        </p:spPr>
        <p:txBody>
          <a:bodyPr>
            <a:spAutoFit/>
          </a:bodyPr>
          <a:lstStyle/>
          <a:p>
            <a:pPr marL="342900" indent="-342900" algn="just">
              <a:lnSpc>
                <a:spcPct val="110000"/>
              </a:lnSpc>
              <a:spcBef>
                <a:spcPct val="15000"/>
              </a:spcBef>
              <a:spcAft>
                <a:spcPct val="15000"/>
              </a:spcAft>
              <a:buFontTx/>
              <a:buAutoNum type="arabicPeriod"/>
            </a:pPr>
            <a:r>
              <a:rPr lang="en-US" sz="3000" b="1" dirty="0">
                <a:solidFill>
                  <a:schemeClr val="bg1"/>
                </a:solidFill>
              </a:rPr>
              <a:t>He bought his first share at age 11 and he now regrets that he started too late!  </a:t>
            </a:r>
          </a:p>
          <a:p>
            <a:pPr marL="800100" lvl="1" indent="-342900" algn="just">
              <a:spcBef>
                <a:spcPct val="15000"/>
              </a:spcBef>
              <a:spcAft>
                <a:spcPct val="15000"/>
              </a:spcAft>
            </a:pPr>
            <a:r>
              <a:rPr lang="en-US" sz="3000" dirty="0">
                <a:solidFill>
                  <a:srgbClr val="FF9900"/>
                </a:solidFill>
              </a:rPr>
              <a:t>	 </a:t>
            </a:r>
            <a:r>
              <a:rPr lang="en-US" sz="2600" b="1" dirty="0">
                <a:solidFill>
                  <a:schemeClr val="bg1"/>
                </a:solidFill>
              </a:rPr>
              <a:t>Things were very cheap that time… 		Encourage your children to invest.</a:t>
            </a:r>
          </a:p>
          <a:p>
            <a:pPr marL="342900" indent="-342900" algn="just">
              <a:lnSpc>
                <a:spcPct val="110000"/>
              </a:lnSpc>
              <a:spcBef>
                <a:spcPct val="15000"/>
              </a:spcBef>
              <a:spcAft>
                <a:spcPct val="15000"/>
              </a:spcAft>
              <a:buFontTx/>
              <a:buAutoNum type="arabicPeriod"/>
            </a:pPr>
            <a:r>
              <a:rPr lang="en-US" sz="3000" b="1" dirty="0">
                <a:solidFill>
                  <a:schemeClr val="bg1"/>
                </a:solidFill>
              </a:rPr>
              <a:t>He bought a small farm at age 14 with savings from delivering newspapers.  </a:t>
            </a:r>
          </a:p>
          <a:p>
            <a:pPr marL="800100" lvl="1" indent="-342900" algn="just">
              <a:spcBef>
                <a:spcPct val="15000"/>
              </a:spcBef>
              <a:spcAft>
                <a:spcPct val="15000"/>
              </a:spcAft>
            </a:pPr>
            <a:r>
              <a:rPr lang="en-US" sz="2600" dirty="0">
                <a:solidFill>
                  <a:schemeClr val="bg1"/>
                </a:solidFill>
              </a:rPr>
              <a:t>	</a:t>
            </a:r>
            <a:r>
              <a:rPr lang="en-US" sz="2600" b="1" dirty="0">
                <a:solidFill>
                  <a:schemeClr val="bg1"/>
                </a:solidFill>
              </a:rPr>
              <a:t>One can buy many things with few savings.</a:t>
            </a:r>
          </a:p>
          <a:p>
            <a:pPr marL="800100" lvl="1" indent="-342900" algn="just">
              <a:spcBef>
                <a:spcPct val="15000"/>
              </a:spcBef>
              <a:spcAft>
                <a:spcPct val="15000"/>
              </a:spcAft>
            </a:pPr>
            <a:r>
              <a:rPr lang="en-US" sz="2600" b="1" dirty="0">
                <a:solidFill>
                  <a:schemeClr val="bg1"/>
                </a:solidFill>
              </a:rPr>
              <a:t>	Encourage your children to start some kind of business.</a:t>
            </a:r>
          </a:p>
        </p:txBody>
      </p:sp>
      <p:pic>
        <p:nvPicPr>
          <p:cNvPr id="22531" name="Picture 3"/>
          <p:cNvPicPr>
            <a:picLocks noChangeAspect="1" noChangeArrowheads="1"/>
          </p:cNvPicPr>
          <p:nvPr/>
        </p:nvPicPr>
        <p:blipFill>
          <a:blip r:embed="rId2" cstate="print"/>
          <a:srcRect/>
          <a:stretch>
            <a:fillRect/>
          </a:stretch>
        </p:blipFill>
        <p:spPr bwMode="auto">
          <a:xfrm>
            <a:off x="0" y="0"/>
            <a:ext cx="1835150" cy="1403350"/>
          </a:xfrm>
          <a:prstGeom prst="rect">
            <a:avLst/>
          </a:prstGeom>
          <a:noFill/>
          <a:ln w="9525">
            <a:noFill/>
            <a:miter lim="800000"/>
            <a:headEnd/>
            <a:tailEnd/>
          </a:ln>
          <a:effectLst/>
        </p:spPr>
      </p:pic>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0">
                                            <p:bg/>
                                          </p:spTgt>
                                        </p:tgtEl>
                                        <p:attrNameLst>
                                          <p:attrName>style.visibility</p:attrName>
                                        </p:attrNameLst>
                                      </p:cBhvr>
                                      <p:to>
                                        <p:strVal val="visible"/>
                                      </p:to>
                                    </p:set>
                                    <p:anim calcmode="lin" valueType="num">
                                      <p:cBhvr additive="base">
                                        <p:cTn id="7" dur="500" fill="hold"/>
                                        <p:tgtEl>
                                          <p:spTgt spid="22530">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2530">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30">
                                            <p:txEl>
                                              <p:pRg st="0" end="0"/>
                                            </p:txEl>
                                          </p:spTgt>
                                        </p:tgtEl>
                                        <p:attrNameLst>
                                          <p:attrName>style.visibility</p:attrName>
                                        </p:attrNameLst>
                                      </p:cBhvr>
                                      <p:to>
                                        <p:strVal val="visible"/>
                                      </p:to>
                                    </p:set>
                                    <p:anim calcmode="lin" valueType="num">
                                      <p:cBhvr additive="base">
                                        <p:cTn id="13" dur="500" fill="hold"/>
                                        <p:tgtEl>
                                          <p:spTgt spid="2253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0">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2530">
                                            <p:txEl>
                                              <p:pRg st="1" end="1"/>
                                            </p:txEl>
                                          </p:spTgt>
                                        </p:tgtEl>
                                        <p:attrNameLst>
                                          <p:attrName>style.visibility</p:attrName>
                                        </p:attrNameLst>
                                      </p:cBhvr>
                                      <p:to>
                                        <p:strVal val="visible"/>
                                      </p:to>
                                    </p:set>
                                    <p:anim calcmode="lin" valueType="num">
                                      <p:cBhvr additive="base">
                                        <p:cTn id="17" dur="500" fill="hold"/>
                                        <p:tgtEl>
                                          <p:spTgt spid="22530">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253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2530">
                                            <p:txEl>
                                              <p:pRg st="2" end="2"/>
                                            </p:txEl>
                                          </p:spTgt>
                                        </p:tgtEl>
                                        <p:attrNameLst>
                                          <p:attrName>style.visibility</p:attrName>
                                        </p:attrNameLst>
                                      </p:cBhvr>
                                      <p:to>
                                        <p:strVal val="visible"/>
                                      </p:to>
                                    </p:set>
                                    <p:anim calcmode="lin" valueType="num">
                                      <p:cBhvr additive="base">
                                        <p:cTn id="23" dur="500" fill="hold"/>
                                        <p:tgtEl>
                                          <p:spTgt spid="22530">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2530">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2530">
                                            <p:txEl>
                                              <p:pRg st="3" end="3"/>
                                            </p:txEl>
                                          </p:spTgt>
                                        </p:tgtEl>
                                        <p:attrNameLst>
                                          <p:attrName>style.visibility</p:attrName>
                                        </p:attrNameLst>
                                      </p:cBhvr>
                                      <p:to>
                                        <p:strVal val="visible"/>
                                      </p:to>
                                    </p:set>
                                    <p:anim calcmode="lin" valueType="num">
                                      <p:cBhvr additive="base">
                                        <p:cTn id="27" dur="500" fill="hold"/>
                                        <p:tgtEl>
                                          <p:spTgt spid="22530">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2530">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2530">
                                            <p:txEl>
                                              <p:pRg st="4" end="4"/>
                                            </p:txEl>
                                          </p:spTgt>
                                        </p:tgtEl>
                                        <p:attrNameLst>
                                          <p:attrName>style.visibility</p:attrName>
                                        </p:attrNameLst>
                                      </p:cBhvr>
                                      <p:to>
                                        <p:strVal val="visible"/>
                                      </p:to>
                                    </p:set>
                                    <p:anim calcmode="lin" valueType="num">
                                      <p:cBhvr additive="base">
                                        <p:cTn id="31" dur="500" fill="hold"/>
                                        <p:tgtEl>
                                          <p:spTgt spid="2253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253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107950" y="1438275"/>
            <a:ext cx="8785225" cy="4833938"/>
          </a:xfrm>
          <a:prstGeom prst="rect">
            <a:avLst/>
          </a:prstGeom>
          <a:noFill/>
          <a:ln w="28575">
            <a:solidFill>
              <a:srgbClr val="FF9900"/>
            </a:solidFill>
            <a:miter lim="800000"/>
            <a:headEnd/>
            <a:tailEnd/>
          </a:ln>
          <a:effectLst/>
        </p:spPr>
        <p:txBody>
          <a:bodyPr>
            <a:spAutoFit/>
          </a:bodyPr>
          <a:lstStyle/>
          <a:p>
            <a:pPr marL="342900" indent="-342900" algn="just">
              <a:lnSpc>
                <a:spcPct val="125000"/>
              </a:lnSpc>
              <a:spcBef>
                <a:spcPct val="25000"/>
              </a:spcBef>
              <a:spcAft>
                <a:spcPct val="25000"/>
              </a:spcAft>
              <a:buFontTx/>
              <a:buAutoNum type="arabicPeriod" startAt="3"/>
            </a:pPr>
            <a:r>
              <a:rPr lang="en-US" sz="3200" b="1" dirty="0">
                <a:solidFill>
                  <a:schemeClr val="bg1"/>
                </a:solidFill>
              </a:rPr>
              <a:t>He still lives in the same small 3-bedroom house in mid-town Omaha , that he bought after he got married 50 years ago. He says that he has everything he needs in that house. His house does not have a wall or a fence.</a:t>
            </a:r>
          </a:p>
          <a:p>
            <a:pPr marL="342900" indent="-342900" algn="just">
              <a:lnSpc>
                <a:spcPct val="110000"/>
              </a:lnSpc>
              <a:spcBef>
                <a:spcPct val="15000"/>
              </a:spcBef>
              <a:spcAft>
                <a:spcPct val="15000"/>
              </a:spcAft>
            </a:pPr>
            <a:r>
              <a:rPr lang="en-GB" sz="2600" dirty="0">
                <a:solidFill>
                  <a:srgbClr val="FF9900"/>
                </a:solidFill>
              </a:rPr>
              <a:t>	</a:t>
            </a:r>
            <a:r>
              <a:rPr lang="en-US" sz="2600" b="1" dirty="0">
                <a:solidFill>
                  <a:schemeClr val="bg1"/>
                </a:solidFill>
              </a:rPr>
              <a:t>Don't buy more than you "really need" and encourage your children to do and think the same.</a:t>
            </a:r>
          </a:p>
        </p:txBody>
      </p:sp>
      <p:pic>
        <p:nvPicPr>
          <p:cNvPr id="43011" name="Picture 3"/>
          <p:cNvPicPr>
            <a:picLocks noChangeAspect="1" noChangeArrowheads="1"/>
          </p:cNvPicPr>
          <p:nvPr/>
        </p:nvPicPr>
        <p:blipFill>
          <a:blip r:embed="rId2" cstate="print"/>
          <a:srcRect/>
          <a:stretch>
            <a:fillRect/>
          </a:stretch>
        </p:blipFill>
        <p:spPr bwMode="auto">
          <a:xfrm>
            <a:off x="0" y="0"/>
            <a:ext cx="1908175" cy="1319213"/>
          </a:xfrm>
          <a:prstGeom prst="rect">
            <a:avLst/>
          </a:prstGeom>
          <a:noFill/>
          <a:ln w="9525">
            <a:noFill/>
            <a:miter lim="800000"/>
            <a:headEnd/>
            <a:tailEnd/>
          </a:ln>
          <a:effectLst/>
        </p:spPr>
      </p:pic>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3010">
                                            <p:bg/>
                                          </p:spTgt>
                                        </p:tgtEl>
                                        <p:attrNameLst>
                                          <p:attrName>style.visibility</p:attrName>
                                        </p:attrNameLst>
                                      </p:cBhvr>
                                      <p:to>
                                        <p:strVal val="visible"/>
                                      </p:to>
                                    </p:set>
                                    <p:anim calcmode="lin" valueType="num">
                                      <p:cBhvr additive="base">
                                        <p:cTn id="7" dur="500" fill="hold"/>
                                        <p:tgtEl>
                                          <p:spTgt spid="43010">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3010">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3010">
                                            <p:txEl>
                                              <p:pRg st="0" end="0"/>
                                            </p:txEl>
                                          </p:spTgt>
                                        </p:tgtEl>
                                        <p:attrNameLst>
                                          <p:attrName>style.visibility</p:attrName>
                                        </p:attrNameLst>
                                      </p:cBhvr>
                                      <p:to>
                                        <p:strVal val="visible"/>
                                      </p:to>
                                    </p:set>
                                    <p:anim calcmode="lin" valueType="num">
                                      <p:cBhvr additive="base">
                                        <p:cTn id="13" dur="500" fill="hold"/>
                                        <p:tgtEl>
                                          <p:spTgt spid="430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30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3010">
                                            <p:txEl>
                                              <p:pRg st="1" end="1"/>
                                            </p:txEl>
                                          </p:spTgt>
                                        </p:tgtEl>
                                        <p:attrNameLst>
                                          <p:attrName>style.visibility</p:attrName>
                                        </p:attrNameLst>
                                      </p:cBhvr>
                                      <p:to>
                                        <p:strVal val="visible"/>
                                      </p:to>
                                    </p:set>
                                    <p:anim calcmode="lin" valueType="num">
                                      <p:cBhvr additive="base">
                                        <p:cTn id="19" dur="500" fill="hold"/>
                                        <p:tgtEl>
                                          <p:spTgt spid="43010">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30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0" y="1447800"/>
            <a:ext cx="9144000" cy="5042471"/>
          </a:xfrm>
          <a:prstGeom prst="rect">
            <a:avLst/>
          </a:prstGeom>
          <a:noFill/>
          <a:ln w="28575">
            <a:solidFill>
              <a:srgbClr val="FF9900"/>
            </a:solidFill>
            <a:miter lim="800000"/>
            <a:headEnd/>
            <a:tailEnd/>
          </a:ln>
          <a:effectLst/>
        </p:spPr>
        <p:txBody>
          <a:bodyPr wrap="square">
            <a:spAutoFit/>
          </a:bodyPr>
          <a:lstStyle/>
          <a:p>
            <a:pPr marL="342900" indent="-342900" algn="just">
              <a:lnSpc>
                <a:spcPct val="115000"/>
              </a:lnSpc>
              <a:spcBef>
                <a:spcPct val="15000"/>
              </a:spcBef>
              <a:spcAft>
                <a:spcPct val="50000"/>
              </a:spcAft>
              <a:buFontTx/>
              <a:buAutoNum type="arabicPeriod" startAt="4"/>
            </a:pPr>
            <a:r>
              <a:rPr lang="en-US" sz="3200" b="1" dirty="0">
                <a:solidFill>
                  <a:schemeClr val="bg1"/>
                </a:solidFill>
              </a:rPr>
              <a:t>He drives his own car everywhere and does not have a driver or security people around </a:t>
            </a:r>
            <a:r>
              <a:rPr lang="en-US" sz="3200" b="1" dirty="0" smtClean="0">
                <a:solidFill>
                  <a:schemeClr val="bg1"/>
                </a:solidFill>
              </a:rPr>
              <a:t>him. (</a:t>
            </a:r>
            <a:r>
              <a:rPr lang="en-US" sz="3200" b="1" i="1" dirty="0" smtClean="0">
                <a:solidFill>
                  <a:schemeClr val="bg1"/>
                </a:solidFill>
              </a:rPr>
              <a:t>You </a:t>
            </a:r>
            <a:r>
              <a:rPr lang="en-US" sz="3200" b="1" i="1" dirty="0">
                <a:solidFill>
                  <a:schemeClr val="bg1"/>
                </a:solidFill>
              </a:rPr>
              <a:t>are what you are</a:t>
            </a:r>
            <a:r>
              <a:rPr lang="en-US" sz="3200" b="1" i="1" dirty="0" smtClean="0">
                <a:solidFill>
                  <a:schemeClr val="bg1"/>
                </a:solidFill>
              </a:rPr>
              <a:t>…)</a:t>
            </a:r>
            <a:endParaRPr lang="en-US" sz="2600" b="1" i="1" dirty="0">
              <a:solidFill>
                <a:schemeClr val="bg1"/>
              </a:solidFill>
            </a:endParaRPr>
          </a:p>
          <a:p>
            <a:pPr marL="342900" indent="-342900" algn="just">
              <a:lnSpc>
                <a:spcPct val="115000"/>
              </a:lnSpc>
              <a:spcBef>
                <a:spcPct val="15000"/>
              </a:spcBef>
              <a:spcAft>
                <a:spcPct val="15000"/>
              </a:spcAft>
              <a:buFontTx/>
              <a:buAutoNum type="arabicPeriod" startAt="4"/>
            </a:pPr>
            <a:r>
              <a:rPr lang="en-US" sz="3200" b="1" dirty="0">
                <a:solidFill>
                  <a:schemeClr val="bg1"/>
                </a:solidFill>
              </a:rPr>
              <a:t>He never travels by private jet, although he owns the world's largest private jet company.</a:t>
            </a:r>
          </a:p>
          <a:p>
            <a:pPr marL="800100" lvl="1" indent="-342900" algn="just">
              <a:lnSpc>
                <a:spcPct val="115000"/>
              </a:lnSpc>
              <a:spcBef>
                <a:spcPct val="15000"/>
              </a:spcBef>
              <a:spcAft>
                <a:spcPct val="15000"/>
              </a:spcAft>
            </a:pPr>
            <a:r>
              <a:rPr lang="en-US" sz="2600" b="1" dirty="0">
                <a:solidFill>
                  <a:schemeClr val="bg1"/>
                </a:solidFill>
              </a:rPr>
              <a:t>	</a:t>
            </a:r>
            <a:r>
              <a:rPr lang="en-US" sz="3200" b="1" i="1" dirty="0">
                <a:solidFill>
                  <a:schemeClr val="bg1"/>
                </a:solidFill>
              </a:rPr>
              <a:t>Always think how you can accomplish things economically.</a:t>
            </a:r>
            <a:endParaRPr lang="en-US" sz="2600" b="1" i="1" dirty="0">
              <a:solidFill>
                <a:schemeClr val="bg1"/>
              </a:solidFill>
            </a:endParaRPr>
          </a:p>
        </p:txBody>
      </p:sp>
      <p:pic>
        <p:nvPicPr>
          <p:cNvPr id="24579" name="Picture 3"/>
          <p:cNvPicPr>
            <a:picLocks noChangeAspect="1" noChangeArrowheads="1"/>
          </p:cNvPicPr>
          <p:nvPr/>
        </p:nvPicPr>
        <p:blipFill>
          <a:blip r:embed="rId2" cstate="print"/>
          <a:srcRect/>
          <a:stretch>
            <a:fillRect/>
          </a:stretch>
        </p:blipFill>
        <p:spPr bwMode="auto">
          <a:xfrm>
            <a:off x="34925" y="25400"/>
            <a:ext cx="1763713" cy="1171575"/>
          </a:xfrm>
          <a:prstGeom prst="rect">
            <a:avLst/>
          </a:prstGeom>
          <a:noFill/>
          <a:ln w="9525">
            <a:noFill/>
            <a:miter lim="800000"/>
            <a:headEnd/>
            <a:tailEnd/>
          </a:ln>
          <a:effectLst/>
        </p:spPr>
      </p:pic>
    </p:spTree>
  </p:cSld>
  <p:clrMapOvr>
    <a:masterClrMapping/>
  </p:clrMapOvr>
  <p:transition spd="med">
    <p:check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79388" y="1606550"/>
            <a:ext cx="8713787" cy="4239622"/>
          </a:xfrm>
          <a:prstGeom prst="rect">
            <a:avLst/>
          </a:prstGeom>
          <a:noFill/>
          <a:ln w="28575">
            <a:solidFill>
              <a:srgbClr val="FF9900"/>
            </a:solidFill>
            <a:miter lim="800000"/>
            <a:headEnd/>
            <a:tailEnd/>
          </a:ln>
          <a:effectLst/>
        </p:spPr>
        <p:txBody>
          <a:bodyPr>
            <a:spAutoFit/>
          </a:bodyPr>
          <a:lstStyle/>
          <a:p>
            <a:pPr marL="342900" indent="-342900" algn="just">
              <a:lnSpc>
                <a:spcPct val="150000"/>
              </a:lnSpc>
              <a:spcBef>
                <a:spcPct val="25000"/>
              </a:spcBef>
              <a:spcAft>
                <a:spcPct val="25000"/>
              </a:spcAft>
              <a:buFontTx/>
              <a:buAutoNum type="arabicPeriod" startAt="6"/>
            </a:pPr>
            <a:r>
              <a:rPr lang="en-US" sz="2800" b="1" dirty="0">
                <a:solidFill>
                  <a:schemeClr val="bg1"/>
                </a:solidFill>
              </a:rPr>
              <a:t>His company, Berkshire Hathaway, owns 63 companies. He writes only one letter each year to the CEOs of these companies, giving them goals for the year. He never holds meetings or calls them on a regular basis. </a:t>
            </a:r>
          </a:p>
          <a:p>
            <a:pPr marL="342900" indent="-342900" algn="just">
              <a:lnSpc>
                <a:spcPct val="150000"/>
              </a:lnSpc>
              <a:spcBef>
                <a:spcPct val="25000"/>
              </a:spcBef>
              <a:spcAft>
                <a:spcPct val="25000"/>
              </a:spcAft>
            </a:pPr>
            <a:r>
              <a:rPr lang="en-US" sz="3000" dirty="0">
                <a:solidFill>
                  <a:srgbClr val="FF9900"/>
                </a:solidFill>
              </a:rPr>
              <a:t>		</a:t>
            </a:r>
            <a:r>
              <a:rPr lang="en-US" sz="3000" b="1" dirty="0">
                <a:solidFill>
                  <a:schemeClr val="bg1"/>
                </a:solidFill>
              </a:rPr>
              <a:t>Assign the right people to the right jobs.</a:t>
            </a:r>
            <a:endParaRPr lang="en-US" sz="3000" b="1" dirty="0">
              <a:solidFill>
                <a:srgbClr val="FF9900"/>
              </a:solidFill>
            </a:endParaRPr>
          </a:p>
        </p:txBody>
      </p:sp>
      <p:pic>
        <p:nvPicPr>
          <p:cNvPr id="26627" name="Picture 3"/>
          <p:cNvPicPr>
            <a:picLocks noChangeAspect="1" noChangeArrowheads="1"/>
          </p:cNvPicPr>
          <p:nvPr/>
        </p:nvPicPr>
        <p:blipFill>
          <a:blip r:embed="rId2" cstate="print"/>
          <a:srcRect/>
          <a:stretch>
            <a:fillRect/>
          </a:stretch>
        </p:blipFill>
        <p:spPr bwMode="auto">
          <a:xfrm>
            <a:off x="0" y="0"/>
            <a:ext cx="857250" cy="1143000"/>
          </a:xfrm>
          <a:prstGeom prst="rect">
            <a:avLst/>
          </a:prstGeom>
          <a:noFill/>
          <a:ln w="9525">
            <a:noFill/>
            <a:miter lim="800000"/>
            <a:headEnd/>
            <a:tailEnd/>
          </a:ln>
          <a:effectLst/>
        </p:spPr>
      </p:pic>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26">
                                            <p:bg/>
                                          </p:spTgt>
                                        </p:tgtEl>
                                        <p:attrNameLst>
                                          <p:attrName>style.visibility</p:attrName>
                                        </p:attrNameLst>
                                      </p:cBhvr>
                                      <p:to>
                                        <p:strVal val="visible"/>
                                      </p:to>
                                    </p:set>
                                    <p:anim calcmode="lin" valueType="num">
                                      <p:cBhvr additive="base">
                                        <p:cTn id="7" dur="500" fill="hold"/>
                                        <p:tgtEl>
                                          <p:spTgt spid="26626">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6626">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626">
                                            <p:txEl>
                                              <p:pRg st="0" end="0"/>
                                            </p:txEl>
                                          </p:spTgt>
                                        </p:tgtEl>
                                        <p:attrNameLst>
                                          <p:attrName>style.visibility</p:attrName>
                                        </p:attrNameLst>
                                      </p:cBhvr>
                                      <p:to>
                                        <p:strVal val="visible"/>
                                      </p:to>
                                    </p:set>
                                    <p:anim calcmode="lin" valueType="num">
                                      <p:cBhvr additive="base">
                                        <p:cTn id="13" dur="500" fill="hold"/>
                                        <p:tgtEl>
                                          <p:spTgt spid="2662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626">
                                            <p:txEl>
                                              <p:pRg st="1" end="1"/>
                                            </p:txEl>
                                          </p:spTgt>
                                        </p:tgtEl>
                                        <p:attrNameLst>
                                          <p:attrName>style.visibility</p:attrName>
                                        </p:attrNameLst>
                                      </p:cBhvr>
                                      <p:to>
                                        <p:strVal val="visible"/>
                                      </p:to>
                                    </p:set>
                                    <p:anim calcmode="lin" valueType="num">
                                      <p:cBhvr additive="base">
                                        <p:cTn id="19" dur="500" fill="hold"/>
                                        <p:tgtEl>
                                          <p:spTgt spid="2662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250825" y="1700213"/>
            <a:ext cx="8713788" cy="4193456"/>
          </a:xfrm>
          <a:prstGeom prst="rect">
            <a:avLst/>
          </a:prstGeom>
          <a:noFill/>
          <a:ln w="28575">
            <a:solidFill>
              <a:srgbClr val="FF9900"/>
            </a:solidFill>
            <a:miter lim="800000"/>
            <a:headEnd/>
            <a:tailEnd/>
          </a:ln>
          <a:effectLst/>
        </p:spPr>
        <p:txBody>
          <a:bodyPr>
            <a:spAutoFit/>
          </a:bodyPr>
          <a:lstStyle/>
          <a:p>
            <a:pPr marL="342900" indent="-342900" algn="just">
              <a:lnSpc>
                <a:spcPct val="150000"/>
              </a:lnSpc>
              <a:spcBef>
                <a:spcPct val="25000"/>
              </a:spcBef>
              <a:spcAft>
                <a:spcPct val="25000"/>
              </a:spcAft>
              <a:buFontTx/>
              <a:buAutoNum type="arabicPeriod" startAt="7"/>
            </a:pPr>
            <a:r>
              <a:rPr lang="en-US" sz="3200" b="1" dirty="0">
                <a:solidFill>
                  <a:schemeClr val="bg1"/>
                </a:solidFill>
              </a:rPr>
              <a:t>He has given his CEO's only two </a:t>
            </a:r>
            <a:r>
              <a:rPr lang="en-US" sz="3200" b="1" dirty="0" smtClean="0">
                <a:solidFill>
                  <a:schemeClr val="bg1"/>
                </a:solidFill>
              </a:rPr>
              <a:t>rules:</a:t>
            </a:r>
          </a:p>
          <a:p>
            <a:pPr marL="342900" indent="-342900" algn="just">
              <a:lnSpc>
                <a:spcPct val="150000"/>
              </a:lnSpc>
              <a:spcBef>
                <a:spcPct val="25000"/>
              </a:spcBef>
              <a:spcAft>
                <a:spcPct val="25000"/>
              </a:spcAft>
            </a:pPr>
            <a:r>
              <a:rPr lang="en-US" sz="3000" b="1" u="sng" dirty="0" smtClean="0">
                <a:solidFill>
                  <a:schemeClr val="bg1"/>
                </a:solidFill>
              </a:rPr>
              <a:t>Rule </a:t>
            </a:r>
            <a:r>
              <a:rPr lang="en-US" sz="3000" b="1" u="sng" dirty="0">
                <a:solidFill>
                  <a:schemeClr val="bg1"/>
                </a:solidFill>
              </a:rPr>
              <a:t>number 1</a:t>
            </a:r>
            <a:r>
              <a:rPr lang="en-US" sz="3000" b="1" dirty="0">
                <a:solidFill>
                  <a:schemeClr val="bg1"/>
                </a:solidFill>
              </a:rPr>
              <a:t>: do not lose any of your share holder's money. </a:t>
            </a:r>
            <a:endParaRPr lang="en-US" sz="3000" b="1" dirty="0" smtClean="0">
              <a:solidFill>
                <a:schemeClr val="bg1"/>
              </a:solidFill>
            </a:endParaRPr>
          </a:p>
          <a:p>
            <a:pPr marL="342900" indent="-342900" algn="just">
              <a:lnSpc>
                <a:spcPct val="150000"/>
              </a:lnSpc>
              <a:spcBef>
                <a:spcPct val="25000"/>
              </a:spcBef>
              <a:spcAft>
                <a:spcPct val="25000"/>
              </a:spcAft>
            </a:pPr>
            <a:r>
              <a:rPr lang="en-US" sz="3000" b="1" u="sng" dirty="0" smtClean="0">
                <a:solidFill>
                  <a:schemeClr val="bg1"/>
                </a:solidFill>
              </a:rPr>
              <a:t>Rule </a:t>
            </a:r>
            <a:r>
              <a:rPr lang="en-US" sz="3000" b="1" u="sng" dirty="0">
                <a:solidFill>
                  <a:schemeClr val="bg1"/>
                </a:solidFill>
              </a:rPr>
              <a:t>number 2</a:t>
            </a:r>
            <a:r>
              <a:rPr lang="en-US" sz="3000" b="1" dirty="0">
                <a:solidFill>
                  <a:schemeClr val="bg1"/>
                </a:solidFill>
              </a:rPr>
              <a:t>: Do not forget rule number 1. </a:t>
            </a:r>
            <a:endParaRPr lang="en-US" sz="3000" b="1" dirty="0" smtClean="0">
              <a:solidFill>
                <a:schemeClr val="bg1"/>
              </a:solidFill>
            </a:endParaRPr>
          </a:p>
          <a:p>
            <a:pPr marL="800100" lvl="1" indent="-342900" algn="just">
              <a:lnSpc>
                <a:spcPct val="150000"/>
              </a:lnSpc>
              <a:spcBef>
                <a:spcPct val="25000"/>
              </a:spcBef>
              <a:spcAft>
                <a:spcPct val="25000"/>
              </a:spcAft>
            </a:pPr>
            <a:r>
              <a:rPr lang="en-US" sz="2600" b="1" dirty="0" smtClean="0">
                <a:solidFill>
                  <a:srgbClr val="FF9900"/>
                </a:solidFill>
              </a:rPr>
              <a:t> </a:t>
            </a:r>
            <a:r>
              <a:rPr lang="en-US" sz="2600" b="1" dirty="0">
                <a:solidFill>
                  <a:schemeClr val="bg1"/>
                </a:solidFill>
              </a:rPr>
              <a:t>Set goals and make sure people focus on them.</a:t>
            </a:r>
          </a:p>
        </p:txBody>
      </p:sp>
      <p:pic>
        <p:nvPicPr>
          <p:cNvPr id="45059" name="Picture 3"/>
          <p:cNvPicPr>
            <a:picLocks noChangeAspect="1" noChangeArrowheads="1"/>
          </p:cNvPicPr>
          <p:nvPr/>
        </p:nvPicPr>
        <p:blipFill>
          <a:blip r:embed="rId2" cstate="print"/>
          <a:srcRect/>
          <a:stretch>
            <a:fillRect/>
          </a:stretch>
        </p:blipFill>
        <p:spPr bwMode="auto">
          <a:xfrm>
            <a:off x="0" y="0"/>
            <a:ext cx="857250" cy="1143000"/>
          </a:xfrm>
          <a:prstGeom prst="rect">
            <a:avLst/>
          </a:prstGeom>
          <a:noFill/>
          <a:ln w="9525">
            <a:noFill/>
            <a:miter lim="800000"/>
            <a:headEnd/>
            <a:tailEnd/>
          </a:ln>
          <a:effectLst/>
        </p:spPr>
      </p:pic>
    </p:spTree>
  </p:cSld>
  <p:clrMapOvr>
    <a:masterClrMapping/>
  </p:clrMapOvr>
  <p:transition spd="med">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58">
                                            <p:bg/>
                                          </p:spTgt>
                                        </p:tgtEl>
                                        <p:attrNameLst>
                                          <p:attrName>style.visibility</p:attrName>
                                        </p:attrNameLst>
                                      </p:cBhvr>
                                      <p:to>
                                        <p:strVal val="visible"/>
                                      </p:to>
                                    </p:set>
                                    <p:anim calcmode="lin" valueType="num">
                                      <p:cBhvr additive="base">
                                        <p:cTn id="7" dur="500" fill="hold"/>
                                        <p:tgtEl>
                                          <p:spTgt spid="45058">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5058">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8">
                                            <p:txEl>
                                              <p:pRg st="0" end="0"/>
                                            </p:txEl>
                                          </p:spTgt>
                                        </p:tgtEl>
                                        <p:attrNameLst>
                                          <p:attrName>style.visibility</p:attrName>
                                        </p:attrNameLst>
                                      </p:cBhvr>
                                      <p:to>
                                        <p:strVal val="visible"/>
                                      </p:to>
                                    </p:set>
                                    <p:anim calcmode="lin" valueType="num">
                                      <p:cBhvr additive="base">
                                        <p:cTn id="13" dur="500" fill="hold"/>
                                        <p:tgtEl>
                                          <p:spTgt spid="4505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5058">
                                            <p:txEl>
                                              <p:pRg st="1" end="1"/>
                                            </p:txEl>
                                          </p:spTgt>
                                        </p:tgtEl>
                                        <p:attrNameLst>
                                          <p:attrName>style.visibility</p:attrName>
                                        </p:attrNameLst>
                                      </p:cBhvr>
                                      <p:to>
                                        <p:strVal val="visible"/>
                                      </p:to>
                                    </p:set>
                                    <p:anim calcmode="lin" valueType="num">
                                      <p:cBhvr additive="base">
                                        <p:cTn id="19" dur="500" fill="hold"/>
                                        <p:tgtEl>
                                          <p:spTgt spid="45058">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505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5058">
                                            <p:txEl>
                                              <p:pRg st="2" end="2"/>
                                            </p:txEl>
                                          </p:spTgt>
                                        </p:tgtEl>
                                        <p:attrNameLst>
                                          <p:attrName>style.visibility</p:attrName>
                                        </p:attrNameLst>
                                      </p:cBhvr>
                                      <p:to>
                                        <p:strVal val="visible"/>
                                      </p:to>
                                    </p:set>
                                    <p:anim calcmode="lin" valueType="num">
                                      <p:cBhvr additive="base">
                                        <p:cTn id="25" dur="500" fill="hold"/>
                                        <p:tgtEl>
                                          <p:spTgt spid="4505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5058">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45058">
                                            <p:txEl>
                                              <p:pRg st="3" end="3"/>
                                            </p:txEl>
                                          </p:spTgt>
                                        </p:tgtEl>
                                        <p:attrNameLst>
                                          <p:attrName>style.visibility</p:attrName>
                                        </p:attrNameLst>
                                      </p:cBhvr>
                                      <p:to>
                                        <p:strVal val="visible"/>
                                      </p:to>
                                    </p:set>
                                    <p:anim calcmode="lin" valueType="num">
                                      <p:cBhvr additive="base">
                                        <p:cTn id="29" dur="500" fill="hold"/>
                                        <p:tgtEl>
                                          <p:spTgt spid="45058">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505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build="p" animBg="1"/>
    </p:bldLst>
  </p:timing>
</p:sld>
</file>

<file path=ppt/theme/theme1.xml><?xml version="1.0" encoding="utf-8"?>
<a:theme xmlns:a="http://schemas.openxmlformats.org/drawingml/2006/main" name="An Amazing Ma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An Amazing Man</Template>
  <TotalTime>119</TotalTime>
  <Words>509</Words>
  <Application>Microsoft Office PowerPoint</Application>
  <PresentationFormat>On-screen Show (4:3)</PresentationFormat>
  <Paragraphs>40</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An Amazing Man</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victor banda</dc:creator>
  <cp:lastModifiedBy>victor banda</cp:lastModifiedBy>
  <cp:revision>4</cp:revision>
  <dcterms:created xsi:type="dcterms:W3CDTF">2014-01-18T12:02:41Z</dcterms:created>
  <dcterms:modified xsi:type="dcterms:W3CDTF">2015-02-06T22:00:23Z</dcterms:modified>
</cp:coreProperties>
</file>